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4"/>
  </p:notesMasterIdLst>
  <p:handoutMasterIdLst>
    <p:handoutMasterId r:id="rId15"/>
  </p:handoutMasterIdLst>
  <p:sldIdLst>
    <p:sldId id="295" r:id="rId2"/>
    <p:sldId id="684" r:id="rId3"/>
    <p:sldId id="695" r:id="rId4"/>
    <p:sldId id="692" r:id="rId5"/>
    <p:sldId id="302" r:id="rId6"/>
    <p:sldId id="681" r:id="rId7"/>
    <p:sldId id="303" r:id="rId8"/>
    <p:sldId id="693" r:id="rId9"/>
    <p:sldId id="694" r:id="rId10"/>
    <p:sldId id="317" r:id="rId11"/>
    <p:sldId id="691" r:id="rId12"/>
    <p:sldId id="291" r:id="rId13"/>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p:defaultTextStyle>
  <p:extLst>
    <p:ext uri="{EFAFB233-063F-42B5-8137-9DF3F51BA10A}">
      <p15:sldGuideLst xmlns:p15="http://schemas.microsoft.com/office/powerpoint/2012/main">
        <p15:guide id="1" orient="horz" pos="235">
          <p15:clr>
            <a:srgbClr val="A4A3A4"/>
          </p15:clr>
        </p15:guide>
        <p15:guide id="2" orient="horz" pos="4106">
          <p15:clr>
            <a:srgbClr val="A4A3A4"/>
          </p15:clr>
        </p15:guide>
        <p15:guide id="3" orient="horz" pos="2394">
          <p15:clr>
            <a:srgbClr val="A4A3A4"/>
          </p15:clr>
        </p15:guide>
        <p15:guide id="4" orient="horz" pos="901">
          <p15:clr>
            <a:srgbClr val="A4A3A4"/>
          </p15:clr>
        </p15:guide>
        <p15:guide id="5" orient="horz" pos="1620">
          <p15:clr>
            <a:srgbClr val="A4A3A4"/>
          </p15:clr>
        </p15:guide>
        <p15:guide id="6" orient="horz" pos="3009">
          <p15:clr>
            <a:srgbClr val="A4A3A4"/>
          </p15:clr>
        </p15:guide>
        <p15:guide id="7" pos="358">
          <p15:clr>
            <a:srgbClr val="A4A3A4"/>
          </p15:clr>
        </p15:guide>
        <p15:guide id="8" pos="5227">
          <p15:clr>
            <a:srgbClr val="A4A3A4"/>
          </p15:clr>
        </p15:guide>
        <p15:guide id="9" pos="631">
          <p15:clr>
            <a:srgbClr val="A4A3A4"/>
          </p15:clr>
        </p15:guide>
        <p15:guide id="10" pos="1542">
          <p15:clr>
            <a:srgbClr val="A4A3A4"/>
          </p15:clr>
        </p15:guide>
        <p15:guide id="11" pos="3681">
          <p15:clr>
            <a:srgbClr val="A4A3A4"/>
          </p15:clr>
        </p15:guide>
        <p15:guide id="12" pos="2052">
          <p15:clr>
            <a:srgbClr val="A4A3A4"/>
          </p15:clr>
        </p15:guide>
        <p15:guide id="13" pos="535">
          <p15:clr>
            <a:srgbClr val="A4A3A4"/>
          </p15:clr>
        </p15:guide>
        <p15:guide id="14" pos="2356">
          <p15:clr>
            <a:srgbClr val="A4A3A4"/>
          </p15:clr>
        </p15:guide>
        <p15:guide id="15" pos="5577">
          <p15:clr>
            <a:srgbClr val="A4A3A4"/>
          </p15:clr>
        </p15:guide>
        <p15:guide id="16" pos="947">
          <p15:clr>
            <a:srgbClr val="A4A3A4"/>
          </p15:clr>
        </p15:guide>
        <p15:guide id="17" pos="4687">
          <p15:clr>
            <a:srgbClr val="A4A3A4"/>
          </p15:clr>
        </p15:guide>
        <p15:guide id="18" pos="446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esters, V. (WAKZ)" initials="HV(" lastIdx="3" clrIdx="0">
    <p:extLst>
      <p:ext uri="{19B8F6BF-5375-455C-9EA6-DF929625EA0E}">
        <p15:presenceInfo xmlns:p15="http://schemas.microsoft.com/office/powerpoint/2012/main" userId="S::v.heesters@lumc.nl::f70e10b3-303d-4a60-bfd1-3d76fe1ba1e0" providerId="AD"/>
      </p:ext>
    </p:extLst>
  </p:cmAuthor>
  <p:cmAuthor id="2" name="Sophie Jansen" initials="SJ"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200"/>
    <a:srgbClr val="000000"/>
    <a:srgbClr val="111166"/>
    <a:srgbClr val="FF8D7B"/>
    <a:srgbClr val="B4E6FF"/>
    <a:srgbClr val="B3DEF5"/>
    <a:srgbClr val="B3E5FE"/>
    <a:srgbClr val="BEEAFF"/>
    <a:srgbClr val="B4E5FF"/>
    <a:srgbClr val="C8D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jl, lich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73" autoAdjust="0"/>
    <p:restoredTop sz="83728" autoAdjust="0"/>
  </p:normalViewPr>
  <p:slideViewPr>
    <p:cSldViewPr snapToGrid="0" snapToObjects="1" showGuides="1">
      <p:cViewPr varScale="1">
        <p:scale>
          <a:sx n="62" d="100"/>
          <a:sy n="62" d="100"/>
        </p:scale>
        <p:origin x="90" y="354"/>
      </p:cViewPr>
      <p:guideLst>
        <p:guide orient="horz" pos="235"/>
        <p:guide orient="horz" pos="4106"/>
        <p:guide orient="horz" pos="2394"/>
        <p:guide orient="horz" pos="901"/>
        <p:guide orient="horz" pos="1620"/>
        <p:guide orient="horz" pos="3009"/>
        <p:guide pos="358"/>
        <p:guide pos="5227"/>
        <p:guide pos="631"/>
        <p:guide pos="1542"/>
        <p:guide pos="3681"/>
        <p:guide pos="2052"/>
        <p:guide pos="535"/>
        <p:guide pos="2356"/>
        <p:guide pos="5577"/>
        <p:guide pos="947"/>
        <p:guide pos="4687"/>
        <p:guide pos="4467"/>
      </p:guideLst>
    </p:cSldViewPr>
  </p:slideViewPr>
  <p:notesTextViewPr>
    <p:cViewPr>
      <p:scale>
        <a:sx n="100" d="100"/>
        <a:sy n="100" d="100"/>
      </p:scale>
      <p:origin x="0" y="0"/>
    </p:cViewPr>
  </p:notesTextViewPr>
  <p:sorterViewPr>
    <p:cViewPr>
      <p:scale>
        <a:sx n="110" d="100"/>
        <a:sy n="110" d="100"/>
      </p:scale>
      <p:origin x="0" y="0"/>
    </p:cViewPr>
  </p:sorter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528638" y="153988"/>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5" name="Rectangle 3"/>
          <p:cNvSpPr>
            <a:spLocks noGrp="1" noChangeArrowheads="1"/>
          </p:cNvSpPr>
          <p:nvPr>
            <p:ph type="dt" sz="quarter" idx="1"/>
          </p:nvPr>
        </p:nvSpPr>
        <p:spPr bwMode="auto">
          <a:xfrm>
            <a:off x="3811588" y="153988"/>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endParaRPr lang="en-GB"/>
          </a:p>
        </p:txBody>
      </p:sp>
      <p:sp>
        <p:nvSpPr>
          <p:cNvPr id="49156" name="Rectangle 4"/>
          <p:cNvSpPr>
            <a:spLocks noGrp="1" noChangeArrowheads="1"/>
          </p:cNvSpPr>
          <p:nvPr>
            <p:ph type="ftr" sz="quarter" idx="2"/>
          </p:nvPr>
        </p:nvSpPr>
        <p:spPr bwMode="auto">
          <a:xfrm>
            <a:off x="528638" y="838200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7" name="Rectangle 5"/>
          <p:cNvSpPr>
            <a:spLocks noGrp="1" noChangeArrowheads="1"/>
          </p:cNvSpPr>
          <p:nvPr>
            <p:ph type="sldNum" sz="quarter" idx="3"/>
          </p:nvPr>
        </p:nvSpPr>
        <p:spPr bwMode="auto">
          <a:xfrm>
            <a:off x="3811588" y="838200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E8C5BD47-55D6-1344-B91F-7C24D2E19559}" type="slidenum">
              <a:rPr lang="en-GB"/>
              <a:pPr/>
              <a:t>‹#›</a:t>
            </a:fld>
            <a:endParaRPr lang="en-GB" sz="1200">
              <a:latin typeface="Times" charset="0"/>
            </a:endParaRPr>
          </a:p>
        </p:txBody>
      </p:sp>
    </p:spTree>
    <p:extLst>
      <p:ext uri="{BB962C8B-B14F-4D97-AF65-F5344CB8AC3E}">
        <p14:creationId xmlns:p14="http://schemas.microsoft.com/office/powerpoint/2010/main" val="1051374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528638" y="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19" name="Rectangle 3"/>
          <p:cNvSpPr>
            <a:spLocks noGrp="1" noChangeArrowheads="1"/>
          </p:cNvSpPr>
          <p:nvPr>
            <p:ph type="dt" idx="1"/>
          </p:nvPr>
        </p:nvSpPr>
        <p:spPr bwMode="auto">
          <a:xfrm>
            <a:off x="3811588" y="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lvl1pPr>
          </a:lstStyle>
          <a:p>
            <a:endParaRPr lang="en-GB"/>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222" name="Rectangle 6"/>
          <p:cNvSpPr>
            <a:spLocks noGrp="1" noChangeArrowheads="1"/>
          </p:cNvSpPr>
          <p:nvPr>
            <p:ph type="ftr" sz="quarter" idx="4"/>
          </p:nvPr>
        </p:nvSpPr>
        <p:spPr bwMode="auto">
          <a:xfrm>
            <a:off x="528638" y="852805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23" name="Rectangle 7"/>
          <p:cNvSpPr>
            <a:spLocks noGrp="1" noChangeArrowheads="1"/>
          </p:cNvSpPr>
          <p:nvPr>
            <p:ph type="sldNum" sz="quarter" idx="5"/>
          </p:nvPr>
        </p:nvSpPr>
        <p:spPr bwMode="auto">
          <a:xfrm>
            <a:off x="3811588" y="852805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92BE362E-78BA-324A-8038-5482DADFDF7D}" type="slidenum">
              <a:rPr lang="en-GB"/>
              <a:pPr/>
              <a:t>‹#›</a:t>
            </a:fld>
            <a:endParaRPr lang="en-GB" sz="1200">
              <a:latin typeface="Times" charset="0"/>
            </a:endParaRPr>
          </a:p>
        </p:txBody>
      </p:sp>
    </p:spTree>
    <p:extLst>
      <p:ext uri="{BB962C8B-B14F-4D97-AF65-F5344CB8AC3E}">
        <p14:creationId xmlns:p14="http://schemas.microsoft.com/office/powerpoint/2010/main" val="2978951265"/>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a:t>
            </a:fld>
            <a:endParaRPr lang="en-GB" sz="1200">
              <a:latin typeface="Times" charset="0"/>
            </a:endParaRPr>
          </a:p>
        </p:txBody>
      </p:sp>
    </p:spTree>
    <p:extLst>
      <p:ext uri="{BB962C8B-B14F-4D97-AF65-F5344CB8AC3E}">
        <p14:creationId xmlns:p14="http://schemas.microsoft.com/office/powerpoint/2010/main" val="227503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12</a:t>
            </a:fld>
            <a:endParaRPr lang="en-GB" sz="1200">
              <a:latin typeface="Times" charset="0"/>
            </a:endParaRPr>
          </a:p>
        </p:txBody>
      </p:sp>
    </p:spTree>
    <p:extLst>
      <p:ext uri="{BB962C8B-B14F-4D97-AF65-F5344CB8AC3E}">
        <p14:creationId xmlns:p14="http://schemas.microsoft.com/office/powerpoint/2010/main" val="201043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Schilleman</a:t>
            </a:r>
            <a:r>
              <a:rPr lang="nl-NL" dirty="0"/>
              <a:t> (2012): afwijken van richtlijnen en inadequate maskertechniek</a:t>
            </a:r>
          </a:p>
          <a:p>
            <a:r>
              <a:rPr lang="nl-NL" dirty="0" err="1"/>
              <a:t>Schilleman</a:t>
            </a:r>
            <a:r>
              <a:rPr lang="nl-NL" dirty="0"/>
              <a:t> (2014): Documentatie in dossier is incompleet / inadequaat </a:t>
            </a:r>
          </a:p>
          <a:p>
            <a:endParaRPr lang="nl-NL" dirty="0"/>
          </a:p>
          <a:p>
            <a:r>
              <a:rPr lang="nl-NL" dirty="0"/>
              <a:t>Den Boer (2019): Zorgverleners zijn positief, raden het aan. </a:t>
            </a:r>
          </a:p>
          <a:p>
            <a:r>
              <a:rPr lang="nl-NL" dirty="0"/>
              <a:t>Root (2019): guideline compliance verbetert</a:t>
            </a:r>
          </a:p>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2</a:t>
            </a:fld>
            <a:endParaRPr lang="en-GB" sz="1200">
              <a:latin typeface="Times" charset="0"/>
            </a:endParaRPr>
          </a:p>
        </p:txBody>
      </p:sp>
    </p:spTree>
    <p:extLst>
      <p:ext uri="{BB962C8B-B14F-4D97-AF65-F5344CB8AC3E}">
        <p14:creationId xmlns:p14="http://schemas.microsoft.com/office/powerpoint/2010/main" val="265164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Schilleman</a:t>
            </a:r>
            <a:r>
              <a:rPr lang="nl-NL" dirty="0"/>
              <a:t> (2012): afwijken van richtlijnen en inadequate maskertechniek</a:t>
            </a:r>
          </a:p>
          <a:p>
            <a:r>
              <a:rPr lang="nl-NL" dirty="0" err="1"/>
              <a:t>Schilleman</a:t>
            </a:r>
            <a:r>
              <a:rPr lang="nl-NL" dirty="0"/>
              <a:t> (2014): Documentatie in dossier is incompleet / inadequaat </a:t>
            </a:r>
          </a:p>
          <a:p>
            <a:endParaRPr lang="nl-NL" dirty="0"/>
          </a:p>
          <a:p>
            <a:r>
              <a:rPr lang="nl-NL" dirty="0"/>
              <a:t>Den Boer (2019): Zorgverleners zijn positief, raden het aan. </a:t>
            </a:r>
          </a:p>
          <a:p>
            <a:r>
              <a:rPr lang="nl-NL" dirty="0"/>
              <a:t>Root (2019): guideline compliance verbetert</a:t>
            </a:r>
          </a:p>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3</a:t>
            </a:fld>
            <a:endParaRPr lang="en-GB" sz="1200">
              <a:latin typeface="Times" charset="0"/>
            </a:endParaRPr>
          </a:p>
        </p:txBody>
      </p:sp>
    </p:spTree>
    <p:extLst>
      <p:ext uri="{BB962C8B-B14F-4D97-AF65-F5344CB8AC3E}">
        <p14:creationId xmlns:p14="http://schemas.microsoft.com/office/powerpoint/2010/main" val="323236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1200 </a:t>
            </a:r>
            <a:r>
              <a:rPr lang="en-US" dirty="0" err="1"/>
              <a:t>sensoren</a:t>
            </a:r>
            <a:r>
              <a:rPr lang="en-US" dirty="0"/>
              <a:t> op </a:t>
            </a:r>
            <a:r>
              <a:rPr lang="en-US" dirty="0" err="1"/>
              <a:t>een</a:t>
            </a:r>
            <a:r>
              <a:rPr lang="en-US" dirty="0"/>
              <a:t> auto die data </a:t>
            </a:r>
            <a:r>
              <a:rPr lang="en-US" dirty="0" err="1"/>
              <a:t>genereren</a:t>
            </a:r>
            <a:r>
              <a:rPr lang="en-US" dirty="0"/>
              <a:t> die </a:t>
            </a:r>
            <a:r>
              <a:rPr lang="en-US" dirty="0" err="1"/>
              <a:t>kan</a:t>
            </a:r>
            <a:r>
              <a:rPr lang="en-US" dirty="0"/>
              <a:t> </a:t>
            </a:r>
            <a:r>
              <a:rPr lang="en-US" dirty="0" err="1"/>
              <a:t>worden</a:t>
            </a:r>
            <a:r>
              <a:rPr lang="en-US" dirty="0"/>
              <a:t> </a:t>
            </a:r>
            <a:r>
              <a:rPr lang="en-US" dirty="0" err="1"/>
              <a:t>geevalueerd</a:t>
            </a:r>
            <a:r>
              <a:rPr lang="en-US" dirty="0"/>
              <a:t>. </a:t>
            </a:r>
          </a:p>
        </p:txBody>
      </p:sp>
      <p:sp>
        <p:nvSpPr>
          <p:cNvPr id="4" name="Slide Number Placeholder 3"/>
          <p:cNvSpPr>
            <a:spLocks noGrp="1"/>
          </p:cNvSpPr>
          <p:nvPr>
            <p:ph type="sldNum" sz="quarter" idx="5"/>
          </p:nvPr>
        </p:nvSpPr>
        <p:spPr/>
        <p:txBody>
          <a:bodyPr/>
          <a:lstStyle/>
          <a:p>
            <a:fld id="{92BE362E-78BA-324A-8038-5482DADFDF7D}" type="slidenum">
              <a:rPr lang="en-GB" smtClean="0"/>
              <a:pPr/>
              <a:t>5</a:t>
            </a:fld>
            <a:endParaRPr lang="en-GB" sz="1200">
              <a:latin typeface="Times" charset="0"/>
            </a:endParaRPr>
          </a:p>
        </p:txBody>
      </p:sp>
    </p:spTree>
    <p:extLst>
      <p:ext uri="{BB962C8B-B14F-4D97-AF65-F5344CB8AC3E}">
        <p14:creationId xmlns:p14="http://schemas.microsoft.com/office/powerpoint/2010/main" val="186225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1200 </a:t>
            </a:r>
            <a:r>
              <a:rPr lang="en-US" dirty="0" err="1"/>
              <a:t>sensoren</a:t>
            </a:r>
            <a:r>
              <a:rPr lang="en-US" dirty="0"/>
              <a:t> op </a:t>
            </a:r>
            <a:r>
              <a:rPr lang="en-US" dirty="0" err="1"/>
              <a:t>een</a:t>
            </a:r>
            <a:r>
              <a:rPr lang="en-US" dirty="0"/>
              <a:t> auto die data </a:t>
            </a:r>
            <a:r>
              <a:rPr lang="en-US" dirty="0" err="1"/>
              <a:t>genereren</a:t>
            </a:r>
            <a:r>
              <a:rPr lang="en-US" dirty="0"/>
              <a:t> die </a:t>
            </a:r>
            <a:r>
              <a:rPr lang="en-US" dirty="0" err="1"/>
              <a:t>kan</a:t>
            </a:r>
            <a:r>
              <a:rPr lang="en-US" dirty="0"/>
              <a:t> </a:t>
            </a:r>
            <a:r>
              <a:rPr lang="en-US" dirty="0" err="1"/>
              <a:t>worden</a:t>
            </a:r>
            <a:r>
              <a:rPr lang="en-US" dirty="0"/>
              <a:t> </a:t>
            </a:r>
            <a:r>
              <a:rPr lang="en-US" dirty="0" err="1"/>
              <a:t>geevalueerd</a:t>
            </a:r>
            <a:r>
              <a:rPr lang="en-US" dirty="0"/>
              <a:t>. </a:t>
            </a:r>
          </a:p>
        </p:txBody>
      </p:sp>
      <p:sp>
        <p:nvSpPr>
          <p:cNvPr id="4" name="Slide Number Placeholder 3"/>
          <p:cNvSpPr>
            <a:spLocks noGrp="1"/>
          </p:cNvSpPr>
          <p:nvPr>
            <p:ph type="sldNum" sz="quarter" idx="5"/>
          </p:nvPr>
        </p:nvSpPr>
        <p:spPr/>
        <p:txBody>
          <a:bodyPr/>
          <a:lstStyle/>
          <a:p>
            <a:fld id="{92BE362E-78BA-324A-8038-5482DADFDF7D}" type="slidenum">
              <a:rPr lang="en-GB" smtClean="0"/>
              <a:pPr/>
              <a:t>6</a:t>
            </a:fld>
            <a:endParaRPr lang="en-GB" sz="1200">
              <a:latin typeface="Times" charset="0"/>
            </a:endParaRPr>
          </a:p>
        </p:txBody>
      </p:sp>
    </p:spTree>
    <p:extLst>
      <p:ext uri="{BB962C8B-B14F-4D97-AF65-F5344CB8AC3E}">
        <p14:creationId xmlns:p14="http://schemas.microsoft.com/office/powerpoint/2010/main" val="2417394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Subjective, retrospective recall following the hectic few minutes of trauma resuscitation is likely to be flawed. Video recordings of trauma reception and resuscitation can be audited using objective criteria or specific performance indicators.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Analysis of multiple video- recorded resuscitations may provide general quality-improvement changes that could reduce frequent trauma resuscitation errors or identify system failures.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Provides an unbiased documentation of clinical skills and judgements during specific procedures.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To systematically identify and quantify variations in practice occurring during procedures.</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Ability to use real-time collection of physiological measurements in conjunction with video recording, which is useful in reviewing procedures.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Assist in accurate documentation, as studies have found that documentation of the procedure may vary from the actual intervention seen on the video (Finer et al. 2010).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To critically evaluate current practice.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To evaluate whether current guideline recommendations are still appropriate.</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To assess potential new approaches to certain procedures.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Although the presence of a video recorder or glasses may alter the conduct of the people performing the procedure, this is usually change for the better.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The recorder is unobtrusive and does not interfere with the procedure.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Recordings are unalterable provide extremely objective data.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Lead to general quality improvement changes that could reduce errors or identify system failures.</a:t>
            </a:r>
            <a:endParaRPr lang="en-US" dirty="0"/>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7</a:t>
            </a:fld>
            <a:endParaRPr lang="en-GB" sz="1200">
              <a:latin typeface="Times" charset="0"/>
            </a:endParaRPr>
          </a:p>
        </p:txBody>
      </p:sp>
    </p:spTree>
    <p:extLst>
      <p:ext uri="{BB962C8B-B14F-4D97-AF65-F5344CB8AC3E}">
        <p14:creationId xmlns:p14="http://schemas.microsoft.com/office/powerpoint/2010/main" val="423848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8</a:t>
            </a:fld>
            <a:endParaRPr lang="en-GB" sz="1200">
              <a:latin typeface="Times" charset="0"/>
            </a:endParaRPr>
          </a:p>
        </p:txBody>
      </p:sp>
    </p:spTree>
    <p:extLst>
      <p:ext uri="{BB962C8B-B14F-4D97-AF65-F5344CB8AC3E}">
        <p14:creationId xmlns:p14="http://schemas.microsoft.com/office/powerpoint/2010/main" val="136383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92BE362E-78BA-324A-8038-5482DADFDF7D}" type="slidenum">
              <a:rPr lang="en-GB" smtClean="0"/>
              <a:pPr/>
              <a:t>9</a:t>
            </a:fld>
            <a:endParaRPr lang="en-GB" sz="1200">
              <a:latin typeface="Times" charset="0"/>
            </a:endParaRPr>
          </a:p>
        </p:txBody>
      </p:sp>
    </p:spTree>
    <p:extLst>
      <p:ext uri="{BB962C8B-B14F-4D97-AF65-F5344CB8AC3E}">
        <p14:creationId xmlns:p14="http://schemas.microsoft.com/office/powerpoint/2010/main" val="47219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10</a:t>
            </a:fld>
            <a:endParaRPr lang="en-GB" sz="1200">
              <a:latin typeface="Times" charset="0"/>
            </a:endParaRPr>
          </a:p>
        </p:txBody>
      </p:sp>
    </p:spTree>
    <p:extLst>
      <p:ext uri="{BB962C8B-B14F-4D97-AF65-F5344CB8AC3E}">
        <p14:creationId xmlns:p14="http://schemas.microsoft.com/office/powerpoint/2010/main" val="1124730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indeling">
    <p:spTree>
      <p:nvGrpSpPr>
        <p:cNvPr id="1" name=""/>
        <p:cNvGrpSpPr/>
        <p:nvPr/>
      </p:nvGrpSpPr>
      <p:grpSpPr>
        <a:xfrm>
          <a:off x="0" y="0"/>
          <a:ext cx="0" cy="0"/>
          <a:chOff x="0" y="0"/>
          <a:chExt cx="0" cy="0"/>
        </a:xfrm>
      </p:grpSpPr>
      <p:sp>
        <p:nvSpPr>
          <p:cNvPr id="4099" name="Rectangle 3"/>
          <p:cNvSpPr>
            <a:spLocks noGrp="1" noChangeArrowheads="1"/>
          </p:cNvSpPr>
          <p:nvPr>
            <p:ph type="subTitle" idx="1" hasCustomPrompt="1"/>
          </p:nvPr>
        </p:nvSpPr>
        <p:spPr>
          <a:xfrm>
            <a:off x="1304925" y="2780928"/>
            <a:ext cx="4527551" cy="347890"/>
          </a:xfrm>
        </p:spPr>
        <p:txBody>
          <a:bodyPr lIns="0" tIns="0" rIns="0" bIns="0"/>
          <a:lstStyle>
            <a:lvl1pPr marL="0" indent="0" algn="l">
              <a:lnSpc>
                <a:spcPct val="100000"/>
              </a:lnSpc>
              <a:buFontTx/>
              <a:buNone/>
              <a:defRPr b="1">
                <a:solidFill>
                  <a:schemeClr val="bg2"/>
                </a:solidFill>
              </a:defRPr>
            </a:lvl1pPr>
          </a:lstStyle>
          <a:p>
            <a:pPr lvl="0"/>
            <a:r>
              <a:rPr lang="nl-NL" noProof="0" dirty="0"/>
              <a:t>Subtitel</a:t>
            </a:r>
            <a:endParaRPr lang="en-GB" noProof="0" dirty="0"/>
          </a:p>
        </p:txBody>
      </p:sp>
      <p:sp>
        <p:nvSpPr>
          <p:cNvPr id="2" name="Rechthoek 1"/>
          <p:cNvSpPr/>
          <p:nvPr userDrawn="1"/>
        </p:nvSpPr>
        <p:spPr bwMode="auto">
          <a:xfrm>
            <a:off x="0" y="0"/>
            <a:ext cx="9143958" cy="143145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11" name="Afbeelding 10"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39" y="5743545"/>
            <a:ext cx="495798" cy="576000"/>
          </a:xfrm>
          <a:prstGeom prst="rect">
            <a:avLst/>
          </a:prstGeom>
        </p:spPr>
      </p:pic>
      <p:sp>
        <p:nvSpPr>
          <p:cNvPr id="3" name="Rechthoek 2"/>
          <p:cNvSpPr/>
          <p:nvPr userDrawn="1"/>
        </p:nvSpPr>
        <p:spPr bwMode="auto">
          <a:xfrm>
            <a:off x="1146174" y="1431652"/>
            <a:ext cx="7997825" cy="11520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1" name="Rectangle 2"/>
          <p:cNvSpPr>
            <a:spLocks noGrp="1" noChangeArrowheads="1"/>
          </p:cNvSpPr>
          <p:nvPr userDrawn="1">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108000" rIns="0" bIns="0" numCol="1" anchor="t" anchorCtr="0" compatLnSpc="1">
            <a:prstTxWarp prst="textNoShape">
              <a:avLst/>
            </a:prstTxWarp>
          </a:bodyPr>
          <a:lstStyle/>
          <a:p>
            <a:pPr lvl="0"/>
            <a:r>
              <a:rPr lang="en-US"/>
              <a:t>Click to edit Master title style</a:t>
            </a:r>
            <a:endParaRPr lang="en-GB" dirty="0"/>
          </a:p>
        </p:txBody>
      </p:sp>
      <p:sp>
        <p:nvSpPr>
          <p:cNvPr id="24" name="Rectangle 3"/>
          <p:cNvSpPr>
            <a:spLocks noGrp="1" noChangeArrowheads="1"/>
          </p:cNvSpPr>
          <p:nvPr>
            <p:ph idx="10" hasCustomPrompt="1"/>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2000" baseline="0">
                <a:solidFill>
                  <a:schemeClr val="bg2"/>
                </a:solidFill>
              </a:defRPr>
            </a:lvl1pPr>
          </a:lstStyle>
          <a:p>
            <a:pPr lvl="0"/>
            <a:r>
              <a:rPr lang="nl-NL" dirty="0"/>
              <a:t>Naam spreker</a:t>
            </a:r>
          </a:p>
        </p:txBody>
      </p:sp>
      <p:sp>
        <p:nvSpPr>
          <p:cNvPr id="23" name="Rectangle 3"/>
          <p:cNvSpPr>
            <a:spLocks noGrp="1" noChangeArrowheads="1"/>
          </p:cNvSpPr>
          <p:nvPr>
            <p:ph idx="11" hasCustomPrompt="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dirty="0"/>
              <a:t>Naam afdeling</a:t>
            </a:r>
            <a:endParaRPr lang="en-GB" dirty="0"/>
          </a:p>
        </p:txBody>
      </p:sp>
      <p:sp>
        <p:nvSpPr>
          <p:cNvPr id="19" name="Rectangle 3"/>
          <p:cNvSpPr>
            <a:spLocks noGrp="1" noChangeArrowheads="1"/>
          </p:cNvSpPr>
          <p:nvPr>
            <p:ph idx="12" hasCustomPrompt="1"/>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1800" b="0" i="0" cap="all" baseline="0">
                <a:solidFill>
                  <a:schemeClr val="accent1"/>
                </a:solidFill>
              </a:defRPr>
            </a:lvl1pPr>
          </a:lstStyle>
          <a:p>
            <a:pPr lvl="0"/>
            <a:r>
              <a:rPr lang="nl-NL" dirty="0"/>
              <a:t>Plaats</a:t>
            </a:r>
            <a:endParaRPr lang="en-GB" dirty="0"/>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7" name="Rechthoek 16"/>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5"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85380378-5630-224A-B868-D64F5B5BF5D6}" type="datetime5">
              <a:rPr lang="nl-NL" smtClean="0"/>
              <a:t>9-mrt-22</a:t>
            </a:fld>
            <a:endParaRPr lang="en-GB" dirty="0"/>
          </a:p>
        </p:txBody>
      </p:sp>
      <p:sp>
        <p:nvSpPr>
          <p:cNvPr id="27"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
        <p:nvSpPr>
          <p:cNvPr id="28"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pic>
        <p:nvPicPr>
          <p:cNvPr id="4" name="Afbeelding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38" y="277500"/>
            <a:ext cx="2372295" cy="576000"/>
          </a:xfrm>
          <a:prstGeom prst="rect">
            <a:avLst/>
          </a:prstGeom>
        </p:spPr>
      </p:pic>
      <p:pic>
        <p:nvPicPr>
          <p:cNvPr id="5" name="Afbeelding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75620" y="156632"/>
            <a:ext cx="730044" cy="730044"/>
          </a:xfrm>
          <a:prstGeom prst="rect">
            <a:avLst/>
          </a:prstGeom>
        </p:spPr>
      </p:pic>
      <p:sp>
        <p:nvSpPr>
          <p:cNvPr id="6" name="Rechthoek 5"/>
          <p:cNvSpPr/>
          <p:nvPr userDrawn="1"/>
        </p:nvSpPr>
        <p:spPr bwMode="auto">
          <a:xfrm>
            <a:off x="8175620" y="5752551"/>
            <a:ext cx="874780" cy="79243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3C64B345-25D9-5E47-911F-F3CA557968A9}" type="datetime5">
              <a:rPr lang="nl-NL" smtClean="0"/>
              <a:t>9-mrt-22</a:t>
            </a:fld>
            <a:endParaRPr lang="en-GB"/>
          </a:p>
        </p:txBody>
      </p:sp>
      <p:sp>
        <p:nvSpPr>
          <p:cNvPr id="7" name="Tijdelijke aanduiding voor dianummer 6"/>
          <p:cNvSpPr>
            <a:spLocks noGrp="1"/>
          </p:cNvSpPr>
          <p:nvPr>
            <p:ph type="sldNum" sz="quarter" idx="12"/>
          </p:nvPr>
        </p:nvSpPr>
        <p:spPr/>
        <p:txBody>
          <a:bodyPr/>
          <a:lstStyle>
            <a:lvl1pPr>
              <a:defRPr/>
            </a:lvl1pPr>
          </a:lstStyle>
          <a:p>
            <a:fld id="{64FAB8F7-6B6F-2642-9729-040657DB08FE}"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69434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2CD3BC1C-CB8F-8348-95A1-04056020D997}" type="datetime5">
              <a:rPr lang="nl-NL" smtClean="0"/>
              <a:t>9-mrt-22</a:t>
            </a:fld>
            <a:endParaRPr lang="en-GB"/>
          </a:p>
        </p:txBody>
      </p:sp>
      <p:sp>
        <p:nvSpPr>
          <p:cNvPr id="7" name="Tijdelijke aanduiding voor dianummer 6"/>
          <p:cNvSpPr>
            <a:spLocks noGrp="1"/>
          </p:cNvSpPr>
          <p:nvPr>
            <p:ph type="sldNum" sz="quarter" idx="12"/>
          </p:nvPr>
        </p:nvSpPr>
        <p:spPr/>
        <p:txBody>
          <a:bodyPr/>
          <a:lstStyle>
            <a:lvl1pPr>
              <a:defRPr/>
            </a:lvl1pPr>
          </a:lstStyle>
          <a:p>
            <a:fld id="{1DA0F4D9-DA5F-9846-8B97-D321E78C63B0}"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145158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sp>
        <p:nvSpPr>
          <p:cNvPr id="11" name="Rechthoek 10"/>
          <p:cNvSpPr/>
          <p:nvPr userDrawn="1"/>
        </p:nvSpPr>
        <p:spPr bwMode="auto">
          <a:xfrm>
            <a:off x="0" y="0"/>
            <a:ext cx="8921749" cy="126876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9" name="Rechthoek 18"/>
          <p:cNvSpPr/>
          <p:nvPr userDrawn="1"/>
        </p:nvSpPr>
        <p:spPr bwMode="auto">
          <a:xfrm>
            <a:off x="1146174" y="1431651"/>
            <a:ext cx="7997825" cy="11557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0" name="Rectangle 3"/>
          <p:cNvSpPr>
            <a:spLocks noGrp="1" noChangeArrowheads="1"/>
          </p:cNvSpPr>
          <p:nvPr>
            <p:ph idx="1" hasCustomPrompt="1"/>
          </p:nvPr>
        </p:nvSpPr>
        <p:spPr bwMode="auto">
          <a:xfrm>
            <a:off x="1323975" y="1431652"/>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spcCol="360000" anchor="t" anchorCtr="0" compatLnSpc="1">
            <a:prstTxWarp prst="textNoShape">
              <a:avLst/>
            </a:prstTxWarp>
          </a:bodyPr>
          <a:lstStyle>
            <a:lvl1pPr>
              <a:defRPr sz="2400" b="1" i="0">
                <a:solidFill>
                  <a:schemeClr val="bg2"/>
                </a:solidFill>
              </a:defRPr>
            </a:lvl1pPr>
          </a:lstStyle>
          <a:p>
            <a:pPr lvl="0"/>
            <a:r>
              <a:rPr lang="nl-NL" dirty="0"/>
              <a:t>Aftiteling en/of adres</a:t>
            </a:r>
          </a:p>
        </p:txBody>
      </p:sp>
      <p:sp>
        <p:nvSpPr>
          <p:cNvPr id="10"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323ABC1E-CCC6-DD47-A4E1-115F6012E3FD}" type="datetime5">
              <a:rPr lang="nl-NL" smtClean="0"/>
              <a:t>9-mrt-22</a:t>
            </a:fld>
            <a:endParaRPr lang="en-GB" dirty="0"/>
          </a:p>
        </p:txBody>
      </p:sp>
      <p:sp>
        <p:nvSpPr>
          <p:cNvPr id="15"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21"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pic>
        <p:nvPicPr>
          <p:cNvPr id="14" name="Afbeelding 13"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39" y="5743545"/>
            <a:ext cx="495798" cy="576000"/>
          </a:xfrm>
          <a:prstGeom prst="rect">
            <a:avLst/>
          </a:prstGeom>
        </p:spPr>
      </p:pic>
      <p:pic>
        <p:nvPicPr>
          <p:cNvPr id="18" name="Afbeelding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38" y="277500"/>
            <a:ext cx="2372295" cy="576000"/>
          </a:xfrm>
          <a:prstGeom prst="rect">
            <a:avLst/>
          </a:prstGeom>
        </p:spPr>
      </p:pic>
      <p:pic>
        <p:nvPicPr>
          <p:cNvPr id="23" name="Afbeelding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75620" y="156632"/>
            <a:ext cx="730044" cy="730044"/>
          </a:xfrm>
          <a:prstGeom prst="rect">
            <a:avLst/>
          </a:prstGeom>
        </p:spPr>
      </p:pic>
      <p:sp>
        <p:nvSpPr>
          <p:cNvPr id="2" name="Rechthoek 1"/>
          <p:cNvSpPr/>
          <p:nvPr userDrawn="1"/>
        </p:nvSpPr>
        <p:spPr bwMode="auto">
          <a:xfrm>
            <a:off x="8112126" y="5625256"/>
            <a:ext cx="914400" cy="922421"/>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3003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ofdstuk indeling">
    <p:spTree>
      <p:nvGrpSpPr>
        <p:cNvPr id="1" name=""/>
        <p:cNvGrpSpPr/>
        <p:nvPr/>
      </p:nvGrpSpPr>
      <p:grpSpPr>
        <a:xfrm>
          <a:off x="0" y="0"/>
          <a:ext cx="0" cy="0"/>
          <a:chOff x="0" y="0"/>
          <a:chExt cx="0" cy="0"/>
        </a:xfrm>
      </p:grpSpPr>
      <p:sp>
        <p:nvSpPr>
          <p:cNvPr id="6" name="Rechthoek 5"/>
          <p:cNvSpPr/>
          <p:nvPr userDrawn="1"/>
        </p:nvSpPr>
        <p:spPr bwMode="auto">
          <a:xfrm>
            <a:off x="-2" y="0"/>
            <a:ext cx="9144001" cy="65532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 name="Titel 1"/>
          <p:cNvSpPr>
            <a:spLocks noGrp="1"/>
          </p:cNvSpPr>
          <p:nvPr>
            <p:ph type="title" hasCustomPrompt="1"/>
          </p:nvPr>
        </p:nvSpPr>
        <p:spPr>
          <a:xfrm>
            <a:off x="566738" y="0"/>
            <a:ext cx="6524625" cy="854075"/>
          </a:xfrm>
        </p:spPr>
        <p:txBody>
          <a:bodyPr/>
          <a:lstStyle>
            <a:lvl1pPr>
              <a:defRPr cap="all"/>
            </a:lvl1pPr>
          </a:lstStyle>
          <a:p>
            <a:r>
              <a:rPr lang="nl-NL" dirty="0"/>
              <a:t>HOOFDSTUK</a:t>
            </a:r>
          </a:p>
        </p:txBody>
      </p:sp>
      <p:sp>
        <p:nvSpPr>
          <p:cNvPr id="3" name="Tijdelijke aanduiding voor datum 2"/>
          <p:cNvSpPr>
            <a:spLocks noGrp="1"/>
          </p:cNvSpPr>
          <p:nvPr>
            <p:ph type="dt" sz="half" idx="10"/>
          </p:nvPr>
        </p:nvSpPr>
        <p:spPr/>
        <p:txBody>
          <a:bodyPr/>
          <a:lstStyle/>
          <a:p>
            <a:fld id="{8416B59D-570E-9A44-918E-F63BFE382F5F}" type="datetime5">
              <a:rPr lang="nl-NL" smtClean="0"/>
              <a:t>9-mrt-22</a:t>
            </a:fld>
            <a:endParaRPr lang="en-GB" dirty="0"/>
          </a:p>
        </p:txBody>
      </p:sp>
      <p:sp>
        <p:nvSpPr>
          <p:cNvPr id="4" name="Tijdelijke aanduiding voor voettekst 3"/>
          <p:cNvSpPr>
            <a:spLocks noGrp="1"/>
          </p:cNvSpPr>
          <p:nvPr>
            <p:ph type="ftr" sz="quarter" idx="11"/>
          </p:nvPr>
        </p:nvSpPr>
        <p:spPr/>
        <p:txBody>
          <a:bodyPr/>
          <a:lstStyle/>
          <a:p>
            <a:r>
              <a:rPr lang="en-GB"/>
              <a:t>LUMC Willem-Alexander Kinderziekenhuis</a:t>
            </a:r>
            <a:endParaRPr lang="en-GB" dirty="0"/>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pic>
        <p:nvPicPr>
          <p:cNvPr id="12" name="Afbeelding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7595" y="5871007"/>
            <a:ext cx="730044" cy="730044"/>
          </a:xfrm>
          <a:prstGeom prst="rect">
            <a:avLst/>
          </a:prstGeom>
        </p:spPr>
      </p:pic>
    </p:spTree>
    <p:extLst>
      <p:ext uri="{BB962C8B-B14F-4D97-AF65-F5344CB8AC3E}">
        <p14:creationId xmlns:p14="http://schemas.microsoft.com/office/powerpoint/2010/main" val="130356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9DC78F07-1A48-F647-9D58-4B23EF4EE06C}" type="datetime5">
              <a:rPr lang="nl-NL" smtClean="0"/>
              <a:t>9-mrt-22</a:t>
            </a:fld>
            <a:endParaRPr lang="en-GB" dirty="0"/>
          </a:p>
        </p:txBody>
      </p:sp>
      <p:sp>
        <p:nvSpPr>
          <p:cNvPr id="9"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590306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p 1 regel">
    <p:spTree>
      <p:nvGrpSpPr>
        <p:cNvPr id="1" name=""/>
        <p:cNvGrpSpPr/>
        <p:nvPr/>
      </p:nvGrpSpPr>
      <p:grpSpPr>
        <a:xfrm>
          <a:off x="0" y="0"/>
          <a:ext cx="0" cy="0"/>
          <a:chOff x="0" y="0"/>
          <a:chExt cx="0" cy="0"/>
        </a:xfrm>
      </p:grpSpPr>
      <p:sp>
        <p:nvSpPr>
          <p:cNvPr id="7" name="Rechthoek 6"/>
          <p:cNvSpPr/>
          <p:nvPr userDrawn="1"/>
        </p:nvSpPr>
        <p:spPr bwMode="auto">
          <a:xfrm>
            <a:off x="0" y="514349"/>
            <a:ext cx="9144000" cy="89535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9" name="Tijdelijke aanduiding voor inhoud 2"/>
          <p:cNvSpPr>
            <a:spLocks noGrp="1"/>
          </p:cNvSpPr>
          <p:nvPr>
            <p:ph idx="1"/>
          </p:nvPr>
        </p:nvSpPr>
        <p:spPr>
          <a:xfrm>
            <a:off x="566738" y="760413"/>
            <a:ext cx="8291512" cy="5497513"/>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10" name="Rechthoek 9"/>
          <p:cNvSpPr/>
          <p:nvPr userDrawn="1"/>
        </p:nvSpPr>
        <p:spPr bwMode="auto">
          <a:xfrm>
            <a:off x="0" y="6553200"/>
            <a:ext cx="9144000" cy="304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Tree>
    <p:extLst>
      <p:ext uri="{BB962C8B-B14F-4D97-AF65-F5344CB8AC3E}">
        <p14:creationId xmlns:p14="http://schemas.microsoft.com/office/powerpoint/2010/main" val="435653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onder voett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dirty="0"/>
          </a:p>
        </p:txBody>
      </p:sp>
      <p:sp>
        <p:nvSpPr>
          <p:cNvPr id="7" name="Tijdelijke aanduiding voor inhoud 2"/>
          <p:cNvSpPr>
            <a:spLocks noGrp="1"/>
          </p:cNvSpPr>
          <p:nvPr>
            <p:ph idx="1"/>
          </p:nvPr>
        </p:nvSpPr>
        <p:spPr>
          <a:xfrm>
            <a:off x="566738" y="1144587"/>
            <a:ext cx="8291512" cy="537368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Rechthoek 4"/>
          <p:cNvSpPr/>
          <p:nvPr userDrawn="1"/>
        </p:nvSpPr>
        <p:spPr bwMode="auto">
          <a:xfrm>
            <a:off x="0" y="6553200"/>
            <a:ext cx="9144000" cy="304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Tree>
    <p:extLst>
      <p:ext uri="{BB962C8B-B14F-4D97-AF65-F5344CB8AC3E}">
        <p14:creationId xmlns:p14="http://schemas.microsoft.com/office/powerpoint/2010/main" val="2350354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5" name="Tijdelijke aanduiding voor datum 4"/>
          <p:cNvSpPr>
            <a:spLocks noGrp="1"/>
          </p:cNvSpPr>
          <p:nvPr>
            <p:ph type="dt" sz="half" idx="10"/>
          </p:nvPr>
        </p:nvSpPr>
        <p:spPr/>
        <p:txBody>
          <a:bodyPr/>
          <a:lstStyle>
            <a:lvl1pPr>
              <a:defRPr/>
            </a:lvl1pPr>
          </a:lstStyle>
          <a:p>
            <a:fld id="{F08A2BDE-C3D2-1949-AFE5-52808CA2C2D1}" type="datetime5">
              <a:rPr lang="nl-NL" smtClean="0"/>
              <a:t>9-mrt-22</a:t>
            </a:fld>
            <a:endParaRPr lang="en-GB"/>
          </a:p>
        </p:txBody>
      </p:sp>
      <p:sp>
        <p:nvSpPr>
          <p:cNvPr id="7" name="Tijdelijke aanduiding voor dianummer 6"/>
          <p:cNvSpPr>
            <a:spLocks noGrp="1"/>
          </p:cNvSpPr>
          <p:nvPr>
            <p:ph type="sldNum" sz="quarter" idx="12"/>
          </p:nvPr>
        </p:nvSpPr>
        <p:spPr/>
        <p:txBody>
          <a:bodyPr/>
          <a:lstStyle>
            <a:lvl1pPr>
              <a:defRPr/>
            </a:lvl1pPr>
          </a:lstStyle>
          <a:p>
            <a:fld id="{3C622A6F-56DC-804D-B355-6A0ECE94EB36}" type="slidenum">
              <a:rPr lang="en-GB"/>
              <a:pPr/>
              <a:t>‹#›</a:t>
            </a:fld>
            <a:endParaRPr lang="en-GB">
              <a:solidFill>
                <a:schemeClr val="bg1"/>
              </a:solidFill>
            </a:endParaRPr>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4143182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lvl1pPr>
              <a:defRPr/>
            </a:lvl1pPr>
          </a:lstStyle>
          <a:p>
            <a:fld id="{86B2166D-9F89-E946-BCF4-F4B9C39A62FE}" type="datetime5">
              <a:rPr lang="nl-NL" smtClean="0"/>
              <a:t>9-mrt-22</a:t>
            </a:fld>
            <a:endParaRPr lang="en-GB"/>
          </a:p>
        </p:txBody>
      </p:sp>
      <p:sp>
        <p:nvSpPr>
          <p:cNvPr id="9" name="Tijdelijke aanduiding voor dianummer 8"/>
          <p:cNvSpPr>
            <a:spLocks noGrp="1"/>
          </p:cNvSpPr>
          <p:nvPr>
            <p:ph type="sldNum" sz="quarter" idx="12"/>
          </p:nvPr>
        </p:nvSpPr>
        <p:spPr/>
        <p:txBody>
          <a:bodyPr/>
          <a:lstStyle>
            <a:lvl1pPr>
              <a:defRPr/>
            </a:lvl1pPr>
          </a:lstStyle>
          <a:p>
            <a:fld id="{C2847059-C838-D544-AA3A-A342CC408355}" type="slidenum">
              <a:rPr lang="en-GB"/>
              <a:pPr/>
              <a:t>‹#›</a:t>
            </a:fld>
            <a:endParaRPr lang="en-GB">
              <a:solidFill>
                <a:schemeClr val="bg1"/>
              </a:solidFill>
            </a:endParaRPr>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10" name="Rectangle 5"/>
          <p:cNvSpPr>
            <a:spLocks noGrp="1" noChangeArrowheads="1"/>
          </p:cNvSpPr>
          <p:nvPr>
            <p:ph type="ftr" sz="quarter" idx="1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123503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3" name="Tijdelijke aanduiding voor datum 2"/>
          <p:cNvSpPr>
            <a:spLocks noGrp="1"/>
          </p:cNvSpPr>
          <p:nvPr>
            <p:ph type="dt" sz="half" idx="10"/>
          </p:nvPr>
        </p:nvSpPr>
        <p:spPr/>
        <p:txBody>
          <a:bodyPr/>
          <a:lstStyle>
            <a:lvl1pPr>
              <a:defRPr/>
            </a:lvl1pPr>
          </a:lstStyle>
          <a:p>
            <a:fld id="{8A90F801-E29C-F647-96BA-0AED12C8A639}" type="datetime5">
              <a:rPr lang="nl-NL" smtClean="0"/>
              <a:t>9-mrt-22</a:t>
            </a:fld>
            <a:endParaRPr lang="en-GB"/>
          </a:p>
        </p:txBody>
      </p:sp>
      <p:sp>
        <p:nvSpPr>
          <p:cNvPr id="5" name="Tijdelijke aanduiding voor dianummer 4"/>
          <p:cNvSpPr>
            <a:spLocks noGrp="1"/>
          </p:cNvSpPr>
          <p:nvPr>
            <p:ph type="sldNum" sz="quarter" idx="12"/>
          </p:nvPr>
        </p:nvSpPr>
        <p:spPr/>
        <p:txBody>
          <a:bodyPr/>
          <a:lstStyle>
            <a:lvl1pPr>
              <a:defRPr/>
            </a:lvl1pPr>
          </a:lstStyle>
          <a:p>
            <a:fld id="{FD38D43D-7D33-2F43-82C4-C7C0902068A2}" type="slidenum">
              <a:rPr lang="en-GB"/>
              <a:pPr/>
              <a:t>‹#›</a:t>
            </a:fld>
            <a:endParaRPr lang="en-GB">
              <a:solidFill>
                <a:schemeClr val="bg1"/>
              </a:solidFill>
            </a:endParaRPr>
          </a:p>
        </p:txBody>
      </p:sp>
      <p:sp>
        <p:nvSpPr>
          <p:cNvPr id="6" name="Footer Placeholder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2351256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fld id="{B6A5A394-D7E8-C440-95C4-AA8EAB82B695}" type="datetime5">
              <a:rPr lang="nl-NL" smtClean="0"/>
              <a:t>9-mrt-22</a:t>
            </a:fld>
            <a:endParaRPr lang="en-GB"/>
          </a:p>
        </p:txBody>
      </p:sp>
      <p:sp>
        <p:nvSpPr>
          <p:cNvPr id="4" name="Tijdelijke aanduiding voor dianummer 3"/>
          <p:cNvSpPr>
            <a:spLocks noGrp="1"/>
          </p:cNvSpPr>
          <p:nvPr>
            <p:ph type="sldNum" sz="quarter" idx="12"/>
          </p:nvPr>
        </p:nvSpPr>
        <p:spPr/>
        <p:txBody>
          <a:bodyPr/>
          <a:lstStyle>
            <a:lvl1pPr>
              <a:defRPr/>
            </a:lvl1pPr>
          </a:lstStyle>
          <a:p>
            <a:fld id="{BEA1B39C-8919-CF47-A161-B6BA50FD6A18}" type="slidenum">
              <a:rPr lang="en-GB"/>
              <a:pPr/>
              <a:t>‹#›</a:t>
            </a:fld>
            <a:endParaRPr lang="en-GB">
              <a:solidFill>
                <a:schemeClr val="bg1"/>
              </a:solidFill>
            </a:endParaRPr>
          </a:p>
        </p:txBody>
      </p:sp>
      <p:sp>
        <p:nvSpPr>
          <p:cNvPr id="5"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71158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p:cNvSpPr/>
          <p:nvPr/>
        </p:nvSpPr>
        <p:spPr bwMode="auto">
          <a:xfrm>
            <a:off x="8002588" y="6553200"/>
            <a:ext cx="1141412" cy="3048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1" name="Rechthoek 10"/>
          <p:cNvSpPr/>
          <p:nvPr/>
        </p:nvSpPr>
        <p:spPr bwMode="auto">
          <a:xfrm>
            <a:off x="1143000" y="6553200"/>
            <a:ext cx="6859588" cy="304800"/>
          </a:xfrm>
          <a:prstGeom prst="rect">
            <a:avLst/>
          </a:prstGeom>
          <a:solidFill>
            <a:srgbClr val="F392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2" name="Rechthoek 11"/>
          <p:cNvSpPr/>
          <p:nvPr/>
        </p:nvSpPr>
        <p:spPr bwMode="auto">
          <a:xfrm>
            <a:off x="0" y="6553200"/>
            <a:ext cx="1143000" cy="3048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p:nvSpPr>
        <p:spPr bwMode="auto">
          <a:xfrm>
            <a:off x="6861176" y="6553200"/>
            <a:ext cx="1141412" cy="3048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4" name="Afbeelding 3" descr="bovenbalk PPT 2b.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863600"/>
          </a:xfrm>
          <a:prstGeom prst="rect">
            <a:avLst/>
          </a:prstGeom>
        </p:spPr>
      </p:pic>
      <p:sp>
        <p:nvSpPr>
          <p:cNvPr id="1027" name="Rectangle 3"/>
          <p:cNvSpPr>
            <a:spLocks noGrp="1" noChangeArrowheads="1"/>
          </p:cNvSpPr>
          <p:nvPr>
            <p:ph type="body" idx="1"/>
          </p:nvPr>
        </p:nvSpPr>
        <p:spPr bwMode="auto">
          <a:xfrm>
            <a:off x="566738" y="1144588"/>
            <a:ext cx="8291512"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p:cNvSpPr>
            <a:spLocks noGrp="1" noChangeArrowheads="1"/>
          </p:cNvSpPr>
          <p:nvPr>
            <p:ph type="dt" sz="half" idx="2"/>
          </p:nvPr>
        </p:nvSpPr>
        <p:spPr bwMode="auto">
          <a:xfrm>
            <a:off x="8002588" y="65532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1E35AB7C-2BF1-2049-B819-CD0EDF996998}" type="datetime5">
              <a:rPr lang="nl-NL" smtClean="0"/>
              <a:t>9-mrt-22</a:t>
            </a:fld>
            <a:endParaRPr lang="en-GB" dirty="0"/>
          </a:p>
        </p:txBody>
      </p:sp>
      <p:sp>
        <p:nvSpPr>
          <p:cNvPr id="1029" name="Rectangle 5"/>
          <p:cNvSpPr>
            <a:spLocks noGrp="1" noChangeArrowheads="1"/>
          </p:cNvSpPr>
          <p:nvPr>
            <p:ph type="ftr" sz="quarter" idx="3"/>
          </p:nvPr>
        </p:nvSpPr>
        <p:spPr bwMode="auto">
          <a:xfrm>
            <a:off x="129857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
        <p:nvSpPr>
          <p:cNvPr id="1030"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26" name="Rectangle 2"/>
          <p:cNvSpPr>
            <a:spLocks noGrp="1" noChangeArrowheads="1"/>
          </p:cNvSpPr>
          <p:nvPr>
            <p:ph type="title"/>
          </p:nvPr>
        </p:nvSpPr>
        <p:spPr bwMode="auto">
          <a:xfrm>
            <a:off x="566738" y="0"/>
            <a:ext cx="652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pic>
        <p:nvPicPr>
          <p:cNvPr id="14" name="Afbeelding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08272" y="5873810"/>
            <a:ext cx="730044" cy="730044"/>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Lst>
  <p:hf hdr="0"/>
  <p:txStyles>
    <p:title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jpeg"/><Relationship Id="rId7" Type="http://schemas.openxmlformats.org/officeDocument/2006/relationships/hyperlink" Target="mailto:a.b.te_pas@lumc.nl"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mailto:r.witlox@lumc.nl" TargetMode="External"/><Relationship Id="rId5" Type="http://schemas.openxmlformats.org/officeDocument/2006/relationships/hyperlink" Target="mailto:v.heesters@lumc.nl" TargetMode="External"/><Relationship Id="rId4" Type="http://schemas.openxmlformats.org/officeDocument/2006/relationships/hyperlink" Target="mailto:NEOFLIX@lumc.n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8.JPG"/><Relationship Id="rId12"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jp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035C2E-9B70-2241-9F22-5F7F8ADD1AF9}"/>
              </a:ext>
            </a:extLst>
          </p:cNvPr>
          <p:cNvSpPr>
            <a:spLocks noGrp="1"/>
          </p:cNvSpPr>
          <p:nvPr>
            <p:ph type="title"/>
          </p:nvPr>
        </p:nvSpPr>
        <p:spPr/>
        <p:txBody>
          <a:bodyPr/>
          <a:lstStyle/>
          <a:p>
            <a:r>
              <a:rPr lang="nl-NL" dirty="0"/>
              <a:t>Videoreflectie van (acute) neonatale interventies</a:t>
            </a:r>
            <a:endParaRPr lang="en-NL" dirty="0"/>
          </a:p>
        </p:txBody>
      </p:sp>
      <p:sp>
        <p:nvSpPr>
          <p:cNvPr id="3" name="Date Placeholder 2">
            <a:extLst>
              <a:ext uri="{FF2B5EF4-FFF2-40B4-BE49-F238E27FC236}">
                <a16:creationId xmlns:a16="http://schemas.microsoft.com/office/drawing/2014/main" id="{42792B91-B8A7-0047-88E7-0CD7981343CE}"/>
              </a:ext>
            </a:extLst>
          </p:cNvPr>
          <p:cNvSpPr>
            <a:spLocks noGrp="1"/>
          </p:cNvSpPr>
          <p:nvPr>
            <p:ph type="dt" sz="half" idx="2"/>
          </p:nvPr>
        </p:nvSpPr>
        <p:spPr/>
        <p:txBody>
          <a:bodyPr/>
          <a:lstStyle/>
          <a:p>
            <a:fld id="{323ABC1E-CCC6-DD47-A4E1-115F6012E3FD}" type="datetime5">
              <a:rPr lang="nl-NL" smtClean="0"/>
              <a:t>9-mrt-22</a:t>
            </a:fld>
            <a:endParaRPr lang="en-GB" dirty="0"/>
          </a:p>
        </p:txBody>
      </p:sp>
      <p:sp>
        <p:nvSpPr>
          <p:cNvPr id="5" name="Footer Placeholder 4">
            <a:extLst>
              <a:ext uri="{FF2B5EF4-FFF2-40B4-BE49-F238E27FC236}">
                <a16:creationId xmlns:a16="http://schemas.microsoft.com/office/drawing/2014/main" id="{ED0C0503-7EB1-B248-9724-E2FB29213C36}"/>
              </a:ext>
            </a:extLst>
          </p:cNvPr>
          <p:cNvSpPr>
            <a:spLocks noGrp="1"/>
          </p:cNvSpPr>
          <p:nvPr>
            <p:ph type="ftr" sz="quarter" idx="3"/>
          </p:nvPr>
        </p:nvSpPr>
        <p:spPr/>
        <p:txBody>
          <a:bodyPr/>
          <a:lstStyle/>
          <a:p>
            <a:r>
              <a:rPr lang="en-GB" dirty="0"/>
              <a:t>LUMC Willem-Alexander </a:t>
            </a:r>
            <a:r>
              <a:rPr lang="en-GB" dirty="0" err="1"/>
              <a:t>Kinderziekenhuis</a:t>
            </a:r>
            <a:endParaRPr lang="en-GB" dirty="0"/>
          </a:p>
        </p:txBody>
      </p:sp>
      <p:sp>
        <p:nvSpPr>
          <p:cNvPr id="4" name="Slide Number Placeholder 3">
            <a:extLst>
              <a:ext uri="{FF2B5EF4-FFF2-40B4-BE49-F238E27FC236}">
                <a16:creationId xmlns:a16="http://schemas.microsoft.com/office/drawing/2014/main" id="{2351C371-8857-6A4B-A053-B58B11016EC0}"/>
              </a:ext>
            </a:extLst>
          </p:cNvPr>
          <p:cNvSpPr>
            <a:spLocks noGrp="1"/>
          </p:cNvSpPr>
          <p:nvPr>
            <p:ph type="sldNum" sz="quarter" idx="4"/>
          </p:nvPr>
        </p:nvSpPr>
        <p:spPr/>
        <p:txBody>
          <a:bodyPr/>
          <a:lstStyle/>
          <a:p>
            <a:fld id="{5306AC46-015F-6E44-B83A-36E79AEF5356}" type="slidenum">
              <a:rPr lang="en-GB" smtClean="0"/>
              <a:pPr/>
              <a:t>1</a:t>
            </a:fld>
            <a:endParaRPr lang="en-GB" dirty="0"/>
          </a:p>
        </p:txBody>
      </p:sp>
      <p:pic>
        <p:nvPicPr>
          <p:cNvPr id="2" name="Picture 1">
            <a:extLst>
              <a:ext uri="{FF2B5EF4-FFF2-40B4-BE49-F238E27FC236}">
                <a16:creationId xmlns:a16="http://schemas.microsoft.com/office/drawing/2014/main" id="{4AE25DB0-BE2B-4406-ABB5-CE78B8FE88E9}"/>
              </a:ext>
            </a:extLst>
          </p:cNvPr>
          <p:cNvPicPr>
            <a:picLocks noChangeAspect="1"/>
          </p:cNvPicPr>
          <p:nvPr/>
        </p:nvPicPr>
        <p:blipFill>
          <a:blip r:embed="rId3"/>
          <a:stretch>
            <a:fillRect/>
          </a:stretch>
        </p:blipFill>
        <p:spPr>
          <a:xfrm>
            <a:off x="3174898" y="3733537"/>
            <a:ext cx="3462831" cy="1300386"/>
          </a:xfrm>
          <a:prstGeom prst="rect">
            <a:avLst/>
          </a:prstGeom>
          <a:effectLst>
            <a:outerShdw blurRad="50800" dist="38100" dir="2700000" algn="tl" rotWithShape="0">
              <a:prstClr val="black">
                <a:alpha val="40000"/>
              </a:prstClr>
            </a:outerShdw>
            <a:softEdge rad="12700"/>
          </a:effectLst>
        </p:spPr>
      </p:pic>
      <p:sp>
        <p:nvSpPr>
          <p:cNvPr id="8" name="Content Placeholder 8">
            <a:extLst>
              <a:ext uri="{FF2B5EF4-FFF2-40B4-BE49-F238E27FC236}">
                <a16:creationId xmlns:a16="http://schemas.microsoft.com/office/drawing/2014/main" id="{A89AC5EB-4B0C-4F1F-ADC9-42A68FA23D4F}"/>
              </a:ext>
            </a:extLst>
          </p:cNvPr>
          <p:cNvSpPr>
            <a:spLocks noGrp="1"/>
          </p:cNvSpPr>
          <p:nvPr>
            <p:ph idx="10"/>
          </p:nvPr>
        </p:nvSpPr>
        <p:spPr>
          <a:xfrm>
            <a:off x="1304925" y="2708828"/>
            <a:ext cx="4530829" cy="415636"/>
          </a:xfrm>
        </p:spPr>
        <p:txBody>
          <a:bodyPr/>
          <a:lstStyle/>
          <a:p>
            <a:r>
              <a:rPr lang="nl-NL" sz="1600" b="1" dirty="0"/>
              <a:t>Veerle Heesters</a:t>
            </a:r>
            <a:endParaRPr lang="en-NL" sz="1600" b="1" dirty="0"/>
          </a:p>
        </p:txBody>
      </p:sp>
      <p:sp>
        <p:nvSpPr>
          <p:cNvPr id="9" name="Content Placeholder 5">
            <a:extLst>
              <a:ext uri="{FF2B5EF4-FFF2-40B4-BE49-F238E27FC236}">
                <a16:creationId xmlns:a16="http://schemas.microsoft.com/office/drawing/2014/main" id="{059DF869-0E55-44A2-BACB-F4BA06A3E07A}"/>
              </a:ext>
            </a:extLst>
          </p:cNvPr>
          <p:cNvSpPr>
            <a:spLocks noGrp="1"/>
          </p:cNvSpPr>
          <p:nvPr>
            <p:ph idx="11"/>
          </p:nvPr>
        </p:nvSpPr>
        <p:spPr>
          <a:xfrm>
            <a:off x="1296140" y="2971454"/>
            <a:ext cx="4545117" cy="415635"/>
          </a:xfrm>
        </p:spPr>
        <p:txBody>
          <a:bodyPr/>
          <a:lstStyle/>
          <a:p>
            <a:r>
              <a:rPr lang="nl-NL" sz="1600" dirty="0"/>
              <a:t>Ruben Witlox, Arjan te Pas</a:t>
            </a:r>
          </a:p>
        </p:txBody>
      </p:sp>
      <p:sp>
        <p:nvSpPr>
          <p:cNvPr id="10" name="Content Placeholder 10">
            <a:extLst>
              <a:ext uri="{FF2B5EF4-FFF2-40B4-BE49-F238E27FC236}">
                <a16:creationId xmlns:a16="http://schemas.microsoft.com/office/drawing/2014/main" id="{6F3F076C-ECE1-47F0-AA70-E38B0FB77C74}"/>
              </a:ext>
            </a:extLst>
          </p:cNvPr>
          <p:cNvSpPr>
            <a:spLocks noGrp="1"/>
          </p:cNvSpPr>
          <p:nvPr>
            <p:ph idx="12"/>
          </p:nvPr>
        </p:nvSpPr>
        <p:spPr>
          <a:xfrm>
            <a:off x="1296140" y="3261608"/>
            <a:ext cx="4527551" cy="415635"/>
          </a:xfrm>
        </p:spPr>
        <p:txBody>
          <a:bodyPr/>
          <a:lstStyle/>
          <a:p>
            <a:r>
              <a:rPr lang="en-US" sz="1600" dirty="0" err="1"/>
              <a:t>Neonatologie</a:t>
            </a:r>
            <a:r>
              <a:rPr lang="en-US" sz="1600" dirty="0"/>
              <a:t> | </a:t>
            </a:r>
            <a:r>
              <a:rPr lang="en-US" sz="1600" dirty="0" err="1"/>
              <a:t>lumc</a:t>
            </a:r>
            <a:endParaRPr lang="en-NL" sz="1600" dirty="0"/>
          </a:p>
        </p:txBody>
      </p:sp>
    </p:spTree>
    <p:extLst>
      <p:ext uri="{BB962C8B-B14F-4D97-AF65-F5344CB8AC3E}">
        <p14:creationId xmlns:p14="http://schemas.microsoft.com/office/powerpoint/2010/main" val="398671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1A99-3EC0-4AD9-9B88-362274DFE1C8}"/>
              </a:ext>
            </a:extLst>
          </p:cNvPr>
          <p:cNvSpPr>
            <a:spLocks noGrp="1"/>
          </p:cNvSpPr>
          <p:nvPr>
            <p:ph type="title"/>
          </p:nvPr>
        </p:nvSpPr>
        <p:spPr/>
        <p:txBody>
          <a:bodyPr/>
          <a:lstStyle/>
          <a:p>
            <a:r>
              <a:rPr lang="en-US" dirty="0" err="1"/>
              <a:t>Actieonderzoek</a:t>
            </a:r>
            <a:endParaRPr lang="nl-NL" dirty="0"/>
          </a:p>
        </p:txBody>
      </p:sp>
      <p:sp>
        <p:nvSpPr>
          <p:cNvPr id="4" name="Date Placeholder 3">
            <a:extLst>
              <a:ext uri="{FF2B5EF4-FFF2-40B4-BE49-F238E27FC236}">
                <a16:creationId xmlns:a16="http://schemas.microsoft.com/office/drawing/2014/main" id="{28D329BA-8A60-40A4-814C-24604861EF8C}"/>
              </a:ext>
            </a:extLst>
          </p:cNvPr>
          <p:cNvSpPr>
            <a:spLocks noGrp="1"/>
          </p:cNvSpPr>
          <p:nvPr>
            <p:ph type="dt" sz="half" idx="2"/>
          </p:nvPr>
        </p:nvSpPr>
        <p:spPr/>
        <p:txBody>
          <a:bodyPr/>
          <a:lstStyle/>
          <a:p>
            <a:fld id="{9DC78F07-1A48-F647-9D58-4B23EF4EE06C}" type="datetime5">
              <a:rPr lang="nl-NL" smtClean="0"/>
              <a:t>9-mrt-22</a:t>
            </a:fld>
            <a:endParaRPr lang="en-GB" dirty="0"/>
          </a:p>
        </p:txBody>
      </p:sp>
      <p:sp>
        <p:nvSpPr>
          <p:cNvPr id="5" name="Slide Number Placeholder 4">
            <a:extLst>
              <a:ext uri="{FF2B5EF4-FFF2-40B4-BE49-F238E27FC236}">
                <a16:creationId xmlns:a16="http://schemas.microsoft.com/office/drawing/2014/main" id="{25B532D1-3931-48D5-A13D-5C1FDF9781C3}"/>
              </a:ext>
            </a:extLst>
          </p:cNvPr>
          <p:cNvSpPr>
            <a:spLocks noGrp="1"/>
          </p:cNvSpPr>
          <p:nvPr>
            <p:ph type="sldNum" sz="quarter" idx="4"/>
          </p:nvPr>
        </p:nvSpPr>
        <p:spPr/>
        <p:txBody>
          <a:bodyPr/>
          <a:lstStyle/>
          <a:p>
            <a:fld id="{5306AC46-015F-6E44-B83A-36E79AEF5356}" type="slidenum">
              <a:rPr lang="en-GB" smtClean="0"/>
              <a:pPr/>
              <a:t>10</a:t>
            </a:fld>
            <a:endParaRPr lang="en-GB" dirty="0"/>
          </a:p>
        </p:txBody>
      </p:sp>
      <p:sp>
        <p:nvSpPr>
          <p:cNvPr id="6" name="Footer Placeholder 5">
            <a:extLst>
              <a:ext uri="{FF2B5EF4-FFF2-40B4-BE49-F238E27FC236}">
                <a16:creationId xmlns:a16="http://schemas.microsoft.com/office/drawing/2014/main" id="{76947C9C-81BC-497C-9E59-2A043C22167E}"/>
              </a:ext>
            </a:extLst>
          </p:cNvPr>
          <p:cNvSpPr>
            <a:spLocks noGrp="1"/>
          </p:cNvSpPr>
          <p:nvPr>
            <p:ph type="ftr" sz="quarter" idx="3"/>
          </p:nvPr>
        </p:nvSpPr>
        <p:spPr/>
        <p:txBody>
          <a:bodyPr/>
          <a:lstStyle/>
          <a:p>
            <a:r>
              <a:rPr lang="en-GB"/>
              <a:t>LUMC Willem-Alexander Kinderziekenhuis</a:t>
            </a:r>
            <a:endParaRPr lang="en-GB" dirty="0"/>
          </a:p>
        </p:txBody>
      </p:sp>
      <p:pic>
        <p:nvPicPr>
          <p:cNvPr id="7" name="Content Placeholder 6">
            <a:extLst>
              <a:ext uri="{FF2B5EF4-FFF2-40B4-BE49-F238E27FC236}">
                <a16:creationId xmlns:a16="http://schemas.microsoft.com/office/drawing/2014/main" id="{37DD033A-51A8-4CA2-AF29-C6C5478AE3E1}"/>
              </a:ext>
            </a:extLst>
          </p:cNvPr>
          <p:cNvPicPr>
            <a:picLocks noGrp="1" noChangeAspect="1"/>
          </p:cNvPicPr>
          <p:nvPr>
            <p:ph idx="1"/>
          </p:nvPr>
        </p:nvPicPr>
        <p:blipFill>
          <a:blip r:embed="rId3"/>
          <a:stretch>
            <a:fillRect/>
          </a:stretch>
        </p:blipFill>
        <p:spPr>
          <a:xfrm>
            <a:off x="185762" y="1732085"/>
            <a:ext cx="8920675" cy="3678876"/>
          </a:xfrm>
          <a:prstGeom prst="rect">
            <a:avLst/>
          </a:prstGeom>
        </p:spPr>
      </p:pic>
    </p:spTree>
    <p:extLst>
      <p:ext uri="{BB962C8B-B14F-4D97-AF65-F5344CB8AC3E}">
        <p14:creationId xmlns:p14="http://schemas.microsoft.com/office/powerpoint/2010/main" val="152484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35F5-9373-4BB7-AB4B-06E007E311E7}"/>
              </a:ext>
            </a:extLst>
          </p:cNvPr>
          <p:cNvSpPr>
            <a:spLocks noGrp="1"/>
          </p:cNvSpPr>
          <p:nvPr>
            <p:ph type="title"/>
          </p:nvPr>
        </p:nvSpPr>
        <p:spPr/>
        <p:txBody>
          <a:bodyPr/>
          <a:lstStyle/>
          <a:p>
            <a:r>
              <a:rPr lang="en-US" dirty="0" err="1"/>
              <a:t>Waar</a:t>
            </a:r>
            <a:r>
              <a:rPr lang="en-US" dirty="0"/>
              <a:t> </a:t>
            </a:r>
            <a:r>
              <a:rPr lang="en-US" dirty="0" err="1"/>
              <a:t>staan</a:t>
            </a:r>
            <a:r>
              <a:rPr lang="en-US" dirty="0"/>
              <a:t> we nu</a:t>
            </a:r>
            <a:endParaRPr lang="nl-NL" dirty="0"/>
          </a:p>
        </p:txBody>
      </p:sp>
      <p:sp>
        <p:nvSpPr>
          <p:cNvPr id="3" name="Content Placeholder 2">
            <a:extLst>
              <a:ext uri="{FF2B5EF4-FFF2-40B4-BE49-F238E27FC236}">
                <a16:creationId xmlns:a16="http://schemas.microsoft.com/office/drawing/2014/main" id="{2652EE20-A750-4799-AA5C-FA17807DAEEC}"/>
              </a:ext>
            </a:extLst>
          </p:cNvPr>
          <p:cNvSpPr>
            <a:spLocks noGrp="1"/>
          </p:cNvSpPr>
          <p:nvPr>
            <p:ph idx="1"/>
          </p:nvPr>
        </p:nvSpPr>
        <p:spPr>
          <a:xfrm>
            <a:off x="566738" y="1144588"/>
            <a:ext cx="7821124" cy="5113338"/>
          </a:xfrm>
        </p:spPr>
        <p:txBody>
          <a:bodyPr/>
          <a:lstStyle/>
          <a:p>
            <a:pPr marL="342900" indent="-342900">
              <a:buFont typeface="Arial" panose="020B0604020202020204" pitchFamily="34" charset="0"/>
              <a:buChar char="•"/>
            </a:pPr>
            <a:r>
              <a:rPr lang="en-US" b="1" dirty="0" err="1"/>
              <a:t>Enthousiast</a:t>
            </a:r>
            <a:endParaRPr lang="en-US" b="1" dirty="0"/>
          </a:p>
          <a:p>
            <a:pPr marL="342900" indent="-342900">
              <a:buFont typeface="Arial" panose="020B0604020202020204" pitchFamily="34" charset="0"/>
              <a:buChar char="•"/>
            </a:pPr>
            <a:r>
              <a:rPr lang="en-US" dirty="0" err="1"/>
              <a:t>Uitgebreide</a:t>
            </a:r>
            <a:r>
              <a:rPr lang="en-US" dirty="0"/>
              <a:t> </a:t>
            </a:r>
            <a:r>
              <a:rPr lang="en-US" b="1" dirty="0" err="1"/>
              <a:t>informatie</a:t>
            </a:r>
            <a:r>
              <a:rPr lang="en-US" dirty="0"/>
              <a:t> </a:t>
            </a:r>
            <a:r>
              <a:rPr lang="en-US" dirty="0" err="1"/>
              <a:t>gegeven</a:t>
            </a:r>
            <a:r>
              <a:rPr lang="en-US" dirty="0"/>
              <a:t> </a:t>
            </a:r>
            <a:r>
              <a:rPr lang="en-US" dirty="0" err="1"/>
              <a:t>voor</a:t>
            </a:r>
            <a:r>
              <a:rPr lang="en-US" dirty="0"/>
              <a:t> start project</a:t>
            </a:r>
          </a:p>
          <a:p>
            <a:pPr marL="342900" indent="-342900">
              <a:buFont typeface="Arial" panose="020B0604020202020204" pitchFamily="34" charset="0"/>
              <a:buChar char="•"/>
            </a:pPr>
            <a:r>
              <a:rPr lang="en-US" b="1" dirty="0" err="1"/>
              <a:t>Positief</a:t>
            </a:r>
            <a:r>
              <a:rPr lang="en-US" dirty="0"/>
              <a:t> </a:t>
            </a:r>
            <a:r>
              <a:rPr lang="en-US" dirty="0" err="1"/>
              <a:t>ontvangen</a:t>
            </a:r>
            <a:r>
              <a:rPr lang="en-US" dirty="0"/>
              <a:t>, camera’s </a:t>
            </a:r>
            <a:r>
              <a:rPr lang="en-US" dirty="0" err="1"/>
              <a:t>worden</a:t>
            </a:r>
            <a:r>
              <a:rPr lang="en-US" dirty="0"/>
              <a:t> </a:t>
            </a:r>
            <a:r>
              <a:rPr lang="en-US" dirty="0" err="1"/>
              <a:t>aangezet</a:t>
            </a:r>
            <a:endParaRPr lang="en-US" dirty="0"/>
          </a:p>
          <a:p>
            <a:pPr marL="702900" lvl="2" indent="-342900">
              <a:buFont typeface="Arial" panose="020B0604020202020204" pitchFamily="34" charset="0"/>
              <a:buChar char="•"/>
            </a:pPr>
            <a:r>
              <a:rPr lang="en-US" dirty="0" err="1"/>
              <a:t>Nog</a:t>
            </a:r>
            <a:r>
              <a:rPr lang="en-US" dirty="0"/>
              <a:t> </a:t>
            </a:r>
            <a:r>
              <a:rPr lang="en-US" dirty="0" err="1"/>
              <a:t>meer</a:t>
            </a:r>
            <a:r>
              <a:rPr lang="en-US" dirty="0"/>
              <a:t> </a:t>
            </a:r>
            <a:r>
              <a:rPr lang="en-US" dirty="0" err="1"/>
              <a:t>stimuleren</a:t>
            </a:r>
            <a:r>
              <a:rPr lang="en-US" dirty="0"/>
              <a:t>?</a:t>
            </a:r>
          </a:p>
          <a:p>
            <a:pPr marL="342900" indent="-342900">
              <a:buFont typeface="Arial" panose="020B0604020202020204" pitchFamily="34" charset="0"/>
              <a:buChar char="•"/>
            </a:pPr>
            <a:r>
              <a:rPr lang="en-US" dirty="0" err="1"/>
              <a:t>Lastig</a:t>
            </a:r>
            <a:r>
              <a:rPr lang="en-US" dirty="0"/>
              <a:t> om lessen / </a:t>
            </a:r>
            <a:r>
              <a:rPr lang="en-US" b="1" dirty="0" err="1"/>
              <a:t>bevindingen</a:t>
            </a:r>
            <a:r>
              <a:rPr lang="en-US" b="1" dirty="0"/>
              <a:t> </a:t>
            </a:r>
            <a:r>
              <a:rPr lang="en-US" b="1" dirty="0" err="1"/>
              <a:t>terug</a:t>
            </a:r>
            <a:r>
              <a:rPr lang="en-US" b="1" dirty="0"/>
              <a:t> te </a:t>
            </a:r>
            <a:r>
              <a:rPr lang="en-US" b="1" dirty="0" err="1"/>
              <a:t>communiceren</a:t>
            </a:r>
            <a:r>
              <a:rPr lang="en-US" dirty="0"/>
              <a:t> </a:t>
            </a:r>
            <a:r>
              <a:rPr lang="en-US" dirty="0" err="1"/>
              <a:t>naar</a:t>
            </a:r>
            <a:r>
              <a:rPr lang="en-US" dirty="0"/>
              <a:t> het NICU-team.</a:t>
            </a:r>
          </a:p>
          <a:p>
            <a:pPr marL="702900" lvl="2" indent="-342900">
              <a:buFont typeface="Arial" panose="020B0604020202020204" pitchFamily="34" charset="0"/>
              <a:buChar char="•"/>
            </a:pPr>
            <a:r>
              <a:rPr lang="en-US" dirty="0"/>
              <a:t>Paden / routes </a:t>
            </a:r>
            <a:r>
              <a:rPr lang="en-US" dirty="0" err="1"/>
              <a:t>uitstippelen</a:t>
            </a:r>
            <a:r>
              <a:rPr lang="en-US" dirty="0"/>
              <a:t> per </a:t>
            </a:r>
            <a:r>
              <a:rPr lang="en-US" dirty="0" err="1"/>
              <a:t>bevinding</a:t>
            </a:r>
            <a:r>
              <a:rPr lang="en-US" dirty="0"/>
              <a:t> </a:t>
            </a:r>
          </a:p>
          <a:p>
            <a:pPr lvl="1" indent="0">
              <a:buNone/>
            </a:pPr>
            <a:endParaRPr lang="nl-NL" dirty="0"/>
          </a:p>
          <a:p>
            <a:pPr lvl="1" indent="0">
              <a:buNone/>
            </a:pPr>
            <a:endParaRPr lang="nl-NL" dirty="0"/>
          </a:p>
          <a:p>
            <a:pPr marL="342900" lvl="1" indent="-342900">
              <a:buFont typeface="Wingdings" panose="05000000000000000000" pitchFamily="2" charset="2"/>
              <a:buChar char="Ø"/>
            </a:pPr>
            <a:r>
              <a:rPr lang="nl-NL" dirty="0" err="1"/>
              <a:t>Neoflix</a:t>
            </a:r>
            <a:r>
              <a:rPr lang="nl-NL" dirty="0"/>
              <a:t> biedt de zorgverlener de tijd en een ‘platform’ om te bespreken wat ze </a:t>
            </a:r>
            <a:r>
              <a:rPr lang="nl-NL" u="sng" dirty="0"/>
              <a:t>zelf</a:t>
            </a:r>
            <a:r>
              <a:rPr lang="nl-NL" dirty="0"/>
              <a:t> graag willen veranderen en verbeteren aan dagelijkse praktijk.</a:t>
            </a:r>
          </a:p>
        </p:txBody>
      </p:sp>
      <p:sp>
        <p:nvSpPr>
          <p:cNvPr id="4" name="Date Placeholder 3">
            <a:extLst>
              <a:ext uri="{FF2B5EF4-FFF2-40B4-BE49-F238E27FC236}">
                <a16:creationId xmlns:a16="http://schemas.microsoft.com/office/drawing/2014/main" id="{E94F75BB-9F3D-43FE-A7C3-9F4CB51D101A}"/>
              </a:ext>
            </a:extLst>
          </p:cNvPr>
          <p:cNvSpPr>
            <a:spLocks noGrp="1"/>
          </p:cNvSpPr>
          <p:nvPr>
            <p:ph type="dt" sz="half" idx="2"/>
          </p:nvPr>
        </p:nvSpPr>
        <p:spPr/>
        <p:txBody>
          <a:bodyPr/>
          <a:lstStyle/>
          <a:p>
            <a:fld id="{9DC78F07-1A48-F647-9D58-4B23EF4EE06C}" type="datetime5">
              <a:rPr lang="nl-NL" smtClean="0"/>
              <a:t>9-mrt-22</a:t>
            </a:fld>
            <a:endParaRPr lang="en-GB" dirty="0"/>
          </a:p>
        </p:txBody>
      </p:sp>
      <p:sp>
        <p:nvSpPr>
          <p:cNvPr id="5" name="Slide Number Placeholder 4">
            <a:extLst>
              <a:ext uri="{FF2B5EF4-FFF2-40B4-BE49-F238E27FC236}">
                <a16:creationId xmlns:a16="http://schemas.microsoft.com/office/drawing/2014/main" id="{203B410A-4AC6-4630-9B75-40C3E3B8DCBE}"/>
              </a:ext>
            </a:extLst>
          </p:cNvPr>
          <p:cNvSpPr>
            <a:spLocks noGrp="1"/>
          </p:cNvSpPr>
          <p:nvPr>
            <p:ph type="sldNum" sz="quarter" idx="4"/>
          </p:nvPr>
        </p:nvSpPr>
        <p:spPr/>
        <p:txBody>
          <a:bodyPr/>
          <a:lstStyle/>
          <a:p>
            <a:fld id="{5306AC46-015F-6E44-B83A-36E79AEF5356}" type="slidenum">
              <a:rPr lang="en-GB" smtClean="0"/>
              <a:pPr/>
              <a:t>11</a:t>
            </a:fld>
            <a:endParaRPr lang="en-GB" dirty="0"/>
          </a:p>
        </p:txBody>
      </p:sp>
      <p:sp>
        <p:nvSpPr>
          <p:cNvPr id="6" name="Footer Placeholder 5">
            <a:extLst>
              <a:ext uri="{FF2B5EF4-FFF2-40B4-BE49-F238E27FC236}">
                <a16:creationId xmlns:a16="http://schemas.microsoft.com/office/drawing/2014/main" id="{DB42BE72-2CCB-48C8-9DE0-DF83D9F31705}"/>
              </a:ext>
            </a:extLst>
          </p:cNvPr>
          <p:cNvSpPr>
            <a:spLocks noGrp="1"/>
          </p:cNvSpPr>
          <p:nvPr>
            <p:ph type="ftr" sz="quarter" idx="3"/>
          </p:nvPr>
        </p:nvSpPr>
        <p:spPr/>
        <p:txBody>
          <a:bodyPr/>
          <a:lstStyle/>
          <a:p>
            <a:r>
              <a:rPr lang="en-GB"/>
              <a:t>LUMC Willem-Alexander Kinderziekenhuis</a:t>
            </a:r>
            <a:endParaRPr lang="en-GB" dirty="0"/>
          </a:p>
        </p:txBody>
      </p:sp>
    </p:spTree>
    <p:extLst>
      <p:ext uri="{BB962C8B-B14F-4D97-AF65-F5344CB8AC3E}">
        <p14:creationId xmlns:p14="http://schemas.microsoft.com/office/powerpoint/2010/main" val="1192350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NL" dirty="0" err="1"/>
              <a:t>Stay</a:t>
            </a:r>
            <a:r>
              <a:rPr lang="nl-NL" dirty="0"/>
              <a:t> </a:t>
            </a:r>
            <a:r>
              <a:rPr lang="nl-NL" dirty="0" err="1"/>
              <a:t>tuned</a:t>
            </a:r>
            <a:r>
              <a:rPr lang="nl-NL" dirty="0"/>
              <a:t>…</a:t>
            </a:r>
          </a:p>
          <a:p>
            <a:r>
              <a:rPr lang="nl-NL" dirty="0"/>
              <a:t>		</a:t>
            </a:r>
          </a:p>
        </p:txBody>
      </p:sp>
      <p:sp>
        <p:nvSpPr>
          <p:cNvPr id="3" name="Date Placeholder 2"/>
          <p:cNvSpPr>
            <a:spLocks noGrp="1"/>
          </p:cNvSpPr>
          <p:nvPr>
            <p:ph type="dt" sz="half" idx="2"/>
          </p:nvPr>
        </p:nvSpPr>
        <p:spPr/>
        <p:txBody>
          <a:bodyPr/>
          <a:lstStyle/>
          <a:p>
            <a:fld id="{6348D319-5301-9447-9193-143AEC690CD2}" type="datetime5">
              <a:rPr lang="nl-NL" smtClean="0"/>
              <a:t>9-mrt-22</a:t>
            </a:fld>
            <a:endParaRPr lang="en-GB" dirty="0"/>
          </a:p>
        </p:txBody>
      </p:sp>
      <p:sp>
        <p:nvSpPr>
          <p:cNvPr id="4" name="Slide Number Placeholder 3"/>
          <p:cNvSpPr>
            <a:spLocks noGrp="1"/>
          </p:cNvSpPr>
          <p:nvPr>
            <p:ph type="sldNum" sz="quarter" idx="4"/>
          </p:nvPr>
        </p:nvSpPr>
        <p:spPr/>
        <p:txBody>
          <a:bodyPr/>
          <a:lstStyle/>
          <a:p>
            <a:fld id="{5306AC46-015F-6E44-B83A-36E79AEF5356}" type="slidenum">
              <a:rPr lang="en-GB" smtClean="0"/>
              <a:pPr/>
              <a:t>12</a:t>
            </a:fld>
            <a:endParaRPr lang="en-GB" dirty="0"/>
          </a:p>
        </p:txBody>
      </p:sp>
      <p:sp>
        <p:nvSpPr>
          <p:cNvPr id="5" name="Footer Placeholder 4"/>
          <p:cNvSpPr>
            <a:spLocks noGrp="1"/>
          </p:cNvSpPr>
          <p:nvPr>
            <p:ph type="ftr" sz="quarter" idx="3"/>
          </p:nvPr>
        </p:nvSpPr>
        <p:spPr/>
        <p:txBody>
          <a:bodyPr/>
          <a:lstStyle/>
          <a:p>
            <a:r>
              <a:rPr lang="en-GB"/>
              <a:t>LUMC Willem-Alexander Kinderziekenhuis</a:t>
            </a:r>
            <a:endParaRPr lang="en-GB" dirty="0"/>
          </a:p>
        </p:txBody>
      </p:sp>
      <p:pic>
        <p:nvPicPr>
          <p:cNvPr id="7" name="Picture 6">
            <a:extLst>
              <a:ext uri="{FF2B5EF4-FFF2-40B4-BE49-F238E27FC236}">
                <a16:creationId xmlns:a16="http://schemas.microsoft.com/office/drawing/2014/main" id="{0DEC66A9-CACB-BF40-9E57-55469A6C74EB}"/>
              </a:ext>
            </a:extLst>
          </p:cNvPr>
          <p:cNvPicPr>
            <a:picLocks noChangeAspect="1"/>
          </p:cNvPicPr>
          <p:nvPr/>
        </p:nvPicPr>
        <p:blipFill>
          <a:blip r:embed="rId3"/>
          <a:stretch>
            <a:fillRect/>
          </a:stretch>
        </p:blipFill>
        <p:spPr>
          <a:xfrm>
            <a:off x="8199043" y="5590903"/>
            <a:ext cx="595908" cy="586740"/>
          </a:xfrm>
          <a:prstGeom prst="rect">
            <a:avLst/>
          </a:prstGeom>
        </p:spPr>
      </p:pic>
      <p:sp>
        <p:nvSpPr>
          <p:cNvPr id="6" name="TextBox 5">
            <a:extLst>
              <a:ext uri="{FF2B5EF4-FFF2-40B4-BE49-F238E27FC236}">
                <a16:creationId xmlns:a16="http://schemas.microsoft.com/office/drawing/2014/main" id="{DA224C37-8761-483E-AF56-CB74372DC6E9}"/>
              </a:ext>
            </a:extLst>
          </p:cNvPr>
          <p:cNvSpPr txBox="1"/>
          <p:nvPr/>
        </p:nvSpPr>
        <p:spPr>
          <a:xfrm>
            <a:off x="1959429" y="4763589"/>
            <a:ext cx="2551611" cy="827314"/>
          </a:xfrm>
          <a:prstGeom prst="rect">
            <a:avLst/>
          </a:prstGeom>
          <a:noFill/>
        </p:spPr>
        <p:txBody>
          <a:bodyPr wrap="square" rtlCol="0">
            <a:spAutoFit/>
          </a:bodyPr>
          <a:lstStyle/>
          <a:p>
            <a:endParaRPr lang="nl-NL" dirty="0"/>
          </a:p>
        </p:txBody>
      </p:sp>
      <p:sp>
        <p:nvSpPr>
          <p:cNvPr id="8" name="TextBox 7">
            <a:extLst>
              <a:ext uri="{FF2B5EF4-FFF2-40B4-BE49-F238E27FC236}">
                <a16:creationId xmlns:a16="http://schemas.microsoft.com/office/drawing/2014/main" id="{A96CB9D4-69F3-4992-AD45-5036C5B6A139}"/>
              </a:ext>
            </a:extLst>
          </p:cNvPr>
          <p:cNvSpPr txBox="1"/>
          <p:nvPr/>
        </p:nvSpPr>
        <p:spPr>
          <a:xfrm>
            <a:off x="1959429" y="4659086"/>
            <a:ext cx="3274422" cy="1631216"/>
          </a:xfrm>
          <a:prstGeom prst="rect">
            <a:avLst/>
          </a:prstGeom>
          <a:noFill/>
        </p:spPr>
        <p:txBody>
          <a:bodyPr wrap="square" rtlCol="0">
            <a:spAutoFit/>
          </a:bodyPr>
          <a:lstStyle/>
          <a:p>
            <a:r>
              <a:rPr lang="en-US" sz="2000" dirty="0">
                <a:solidFill>
                  <a:srgbClr val="111166"/>
                </a:solidFill>
                <a:latin typeface="+mn-lt"/>
                <a:hlinkClick r:id="rId4"/>
              </a:rPr>
              <a:t>NEOFLIX@lumc.nl</a:t>
            </a:r>
            <a:endParaRPr lang="en-US" sz="2000" dirty="0">
              <a:solidFill>
                <a:srgbClr val="111166"/>
              </a:solidFill>
              <a:latin typeface="+mn-lt"/>
            </a:endParaRPr>
          </a:p>
          <a:p>
            <a:r>
              <a:rPr lang="nl-NL" sz="2000" dirty="0">
                <a:solidFill>
                  <a:srgbClr val="111166"/>
                </a:solidFill>
                <a:latin typeface="+mn-lt"/>
                <a:hlinkClick r:id="rId5"/>
              </a:rPr>
              <a:t>v.heesters@lumc.nl</a:t>
            </a:r>
            <a:endParaRPr lang="nl-NL" sz="2000" dirty="0">
              <a:solidFill>
                <a:srgbClr val="111166"/>
              </a:solidFill>
              <a:latin typeface="+mn-lt"/>
            </a:endParaRPr>
          </a:p>
          <a:p>
            <a:r>
              <a:rPr lang="nl-NL" sz="2000" dirty="0">
                <a:solidFill>
                  <a:srgbClr val="111166"/>
                </a:solidFill>
                <a:latin typeface="+mn-lt"/>
                <a:hlinkClick r:id="rId6"/>
              </a:rPr>
              <a:t>r.witlox@lumc.nl</a:t>
            </a:r>
            <a:endParaRPr lang="nl-NL" sz="2000" dirty="0">
              <a:solidFill>
                <a:srgbClr val="111166"/>
              </a:solidFill>
              <a:latin typeface="+mn-lt"/>
            </a:endParaRPr>
          </a:p>
          <a:p>
            <a:r>
              <a:rPr lang="nl-NL" sz="2000" dirty="0">
                <a:solidFill>
                  <a:srgbClr val="111166"/>
                </a:solidFill>
                <a:latin typeface="+mn-lt"/>
                <a:hlinkClick r:id="rId7"/>
              </a:rPr>
              <a:t>a.b.te_pas@lumc.nl</a:t>
            </a:r>
            <a:endParaRPr lang="nl-NL" sz="2000" dirty="0">
              <a:solidFill>
                <a:srgbClr val="111166"/>
              </a:solidFill>
              <a:latin typeface="+mn-lt"/>
            </a:endParaRPr>
          </a:p>
          <a:p>
            <a:endParaRPr lang="nl-NL" sz="2000" dirty="0">
              <a:solidFill>
                <a:srgbClr val="111166"/>
              </a:solidFill>
              <a:latin typeface="+mn-lt"/>
            </a:endParaRPr>
          </a:p>
        </p:txBody>
      </p:sp>
      <p:pic>
        <p:nvPicPr>
          <p:cNvPr id="9" name="Picture 8">
            <a:extLst>
              <a:ext uri="{FF2B5EF4-FFF2-40B4-BE49-F238E27FC236}">
                <a16:creationId xmlns:a16="http://schemas.microsoft.com/office/drawing/2014/main" id="{245D392A-E70F-4D97-BF52-46B89E98FE7E}"/>
              </a:ext>
            </a:extLst>
          </p:cNvPr>
          <p:cNvPicPr>
            <a:picLocks noChangeAspect="1"/>
          </p:cNvPicPr>
          <p:nvPr/>
        </p:nvPicPr>
        <p:blipFill>
          <a:blip r:embed="rId8"/>
          <a:stretch>
            <a:fillRect/>
          </a:stretch>
        </p:blipFill>
        <p:spPr>
          <a:xfrm>
            <a:off x="3383292" y="2798660"/>
            <a:ext cx="2877696" cy="1379278"/>
          </a:xfrm>
          <a:prstGeom prst="rect">
            <a:avLst/>
          </a:prstGeom>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3662423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al 20">
            <a:extLst>
              <a:ext uri="{FF2B5EF4-FFF2-40B4-BE49-F238E27FC236}">
                <a16:creationId xmlns:a16="http://schemas.microsoft.com/office/drawing/2014/main" id="{87740143-236E-814F-981A-9927003E0E0F}"/>
              </a:ext>
            </a:extLst>
          </p:cNvPr>
          <p:cNvSpPr/>
          <p:nvPr/>
        </p:nvSpPr>
        <p:spPr bwMode="auto">
          <a:xfrm>
            <a:off x="1637182" y="2470189"/>
            <a:ext cx="772921" cy="785180"/>
          </a:xfrm>
          <a:prstGeom prst="ellipse">
            <a:avLst/>
          </a:prstGeom>
          <a:solidFill>
            <a:schemeClr val="bg2"/>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bg2"/>
              </a:solidFill>
              <a:effectLst/>
              <a:latin typeface="Times" charset="0"/>
              <a:ea typeface="ＭＳ Ｐゴシック" charset="0"/>
            </a:endParaRPr>
          </a:p>
        </p:txBody>
      </p:sp>
      <p:sp>
        <p:nvSpPr>
          <p:cNvPr id="2" name="Title 1">
            <a:extLst>
              <a:ext uri="{FF2B5EF4-FFF2-40B4-BE49-F238E27FC236}">
                <a16:creationId xmlns:a16="http://schemas.microsoft.com/office/drawing/2014/main" id="{0EA51512-A1BD-446A-8F98-77CF914B5300}"/>
              </a:ext>
            </a:extLst>
          </p:cNvPr>
          <p:cNvSpPr>
            <a:spLocks noGrp="1"/>
          </p:cNvSpPr>
          <p:nvPr>
            <p:ph type="title"/>
          </p:nvPr>
        </p:nvSpPr>
        <p:spPr/>
        <p:txBody>
          <a:bodyPr/>
          <a:lstStyle/>
          <a:p>
            <a:r>
              <a:rPr lang="en-US" dirty="0"/>
              <a:t>NICU | </a:t>
            </a:r>
            <a:r>
              <a:rPr lang="en-US" dirty="0" err="1"/>
              <a:t>opnemen</a:t>
            </a:r>
            <a:r>
              <a:rPr lang="en-US" dirty="0"/>
              <a:t> van </a:t>
            </a:r>
            <a:r>
              <a:rPr lang="en-US" dirty="0" err="1"/>
              <a:t>zorg</a:t>
            </a:r>
            <a:endParaRPr lang="nl-NL" dirty="0"/>
          </a:p>
        </p:txBody>
      </p:sp>
      <p:sp>
        <p:nvSpPr>
          <p:cNvPr id="4" name="Date Placeholder 3">
            <a:extLst>
              <a:ext uri="{FF2B5EF4-FFF2-40B4-BE49-F238E27FC236}">
                <a16:creationId xmlns:a16="http://schemas.microsoft.com/office/drawing/2014/main" id="{C930B492-49FD-4336-A761-7699852E8DBA}"/>
              </a:ext>
            </a:extLst>
          </p:cNvPr>
          <p:cNvSpPr>
            <a:spLocks noGrp="1"/>
          </p:cNvSpPr>
          <p:nvPr>
            <p:ph type="dt" sz="half" idx="2"/>
          </p:nvPr>
        </p:nvSpPr>
        <p:spPr/>
        <p:txBody>
          <a:bodyPr/>
          <a:lstStyle/>
          <a:p>
            <a:fld id="{9DC78F07-1A48-F647-9D58-4B23EF4EE06C}" type="datetime5">
              <a:rPr lang="nl-NL" smtClean="0"/>
              <a:t>9-mrt-22</a:t>
            </a:fld>
            <a:endParaRPr lang="en-GB" dirty="0"/>
          </a:p>
        </p:txBody>
      </p:sp>
      <p:sp>
        <p:nvSpPr>
          <p:cNvPr id="5" name="Slide Number Placeholder 4">
            <a:extLst>
              <a:ext uri="{FF2B5EF4-FFF2-40B4-BE49-F238E27FC236}">
                <a16:creationId xmlns:a16="http://schemas.microsoft.com/office/drawing/2014/main" id="{4E5CA9E0-F366-4C17-A8A0-FB961F0D4BE6}"/>
              </a:ext>
            </a:extLst>
          </p:cNvPr>
          <p:cNvSpPr>
            <a:spLocks noGrp="1"/>
          </p:cNvSpPr>
          <p:nvPr>
            <p:ph type="sldNum" sz="quarter" idx="4"/>
          </p:nvPr>
        </p:nvSpPr>
        <p:spPr>
          <a:xfrm>
            <a:off x="587311" y="6564151"/>
            <a:ext cx="542395" cy="304800"/>
          </a:xfrm>
        </p:spPr>
        <p:txBody>
          <a:bodyPr/>
          <a:lstStyle/>
          <a:p>
            <a:fld id="{5306AC46-015F-6E44-B83A-36E79AEF5356}" type="slidenum">
              <a:rPr lang="en-GB" smtClean="0"/>
              <a:pPr/>
              <a:t>2</a:t>
            </a:fld>
            <a:endParaRPr lang="en-GB" dirty="0"/>
          </a:p>
        </p:txBody>
      </p:sp>
      <p:sp>
        <p:nvSpPr>
          <p:cNvPr id="6" name="Footer Placeholder 5">
            <a:extLst>
              <a:ext uri="{FF2B5EF4-FFF2-40B4-BE49-F238E27FC236}">
                <a16:creationId xmlns:a16="http://schemas.microsoft.com/office/drawing/2014/main" id="{E568A63A-53C1-460C-82BC-4334B27DDB45}"/>
              </a:ext>
            </a:extLst>
          </p:cNvPr>
          <p:cNvSpPr>
            <a:spLocks noGrp="1"/>
          </p:cNvSpPr>
          <p:nvPr>
            <p:ph type="ftr" sz="quarter" idx="3"/>
          </p:nvPr>
        </p:nvSpPr>
        <p:spPr/>
        <p:txBody>
          <a:bodyPr/>
          <a:lstStyle/>
          <a:p>
            <a:r>
              <a:rPr lang="en-GB" dirty="0"/>
              <a:t>LUMC Willem-Alexander </a:t>
            </a:r>
            <a:r>
              <a:rPr lang="en-GB" dirty="0" err="1"/>
              <a:t>Kinderziekenhuis</a:t>
            </a:r>
            <a:endParaRPr lang="en-GB" dirty="0"/>
          </a:p>
        </p:txBody>
      </p:sp>
      <p:sp>
        <p:nvSpPr>
          <p:cNvPr id="18" name="TextBox 17">
            <a:extLst>
              <a:ext uri="{FF2B5EF4-FFF2-40B4-BE49-F238E27FC236}">
                <a16:creationId xmlns:a16="http://schemas.microsoft.com/office/drawing/2014/main" id="{0BA83CDF-1D40-4462-9DD9-1FF12B5FA1B1}"/>
              </a:ext>
            </a:extLst>
          </p:cNvPr>
          <p:cNvSpPr txBox="1"/>
          <p:nvPr/>
        </p:nvSpPr>
        <p:spPr>
          <a:xfrm>
            <a:off x="3873655" y="1651299"/>
            <a:ext cx="4606795" cy="400110"/>
          </a:xfrm>
          <a:prstGeom prst="rect">
            <a:avLst/>
          </a:prstGeom>
          <a:solidFill>
            <a:schemeClr val="accent1"/>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kern="0" dirty="0">
                <a:solidFill>
                  <a:schemeClr val="bg1"/>
                </a:solidFill>
                <a:latin typeface="Calibri"/>
                <a:ea typeface="+mn-ea"/>
              </a:rPr>
              <a:t>Onderzoek</a:t>
            </a:r>
          </a:p>
        </p:txBody>
      </p:sp>
      <p:cxnSp>
        <p:nvCxnSpPr>
          <p:cNvPr id="8" name="Rechte verbindingslijn 7">
            <a:extLst>
              <a:ext uri="{FF2B5EF4-FFF2-40B4-BE49-F238E27FC236}">
                <a16:creationId xmlns:a16="http://schemas.microsoft.com/office/drawing/2014/main" id="{53503BBF-904E-9F44-903C-D196DACD672E}"/>
              </a:ext>
            </a:extLst>
          </p:cNvPr>
          <p:cNvCxnSpPr>
            <a:cxnSpLocks/>
          </p:cNvCxnSpPr>
          <p:nvPr/>
        </p:nvCxnSpPr>
        <p:spPr bwMode="auto">
          <a:xfrm flipV="1">
            <a:off x="1215483" y="2074128"/>
            <a:ext cx="0" cy="44790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Ovaal 10">
            <a:extLst>
              <a:ext uri="{FF2B5EF4-FFF2-40B4-BE49-F238E27FC236}">
                <a16:creationId xmlns:a16="http://schemas.microsoft.com/office/drawing/2014/main" id="{AB73F277-5000-EB48-AD04-03E9AB0168C2}"/>
              </a:ext>
            </a:extLst>
          </p:cNvPr>
          <p:cNvSpPr/>
          <p:nvPr/>
        </p:nvSpPr>
        <p:spPr bwMode="auto">
          <a:xfrm>
            <a:off x="837935" y="1341395"/>
            <a:ext cx="772921" cy="785180"/>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63500" dist="38099" dir="2700000" algn="ctr" rotWithShape="0">
              <a:schemeClr val="bg2">
                <a:alpha val="74998"/>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3" name="Content Placeholder 2">
            <a:extLst>
              <a:ext uri="{FF2B5EF4-FFF2-40B4-BE49-F238E27FC236}">
                <a16:creationId xmlns:a16="http://schemas.microsoft.com/office/drawing/2014/main" id="{F1CFA8E7-67E3-4EC8-9334-27E48A3B9876}"/>
              </a:ext>
            </a:extLst>
          </p:cNvPr>
          <p:cNvSpPr>
            <a:spLocks noGrp="1"/>
          </p:cNvSpPr>
          <p:nvPr>
            <p:ph idx="1"/>
          </p:nvPr>
        </p:nvSpPr>
        <p:spPr>
          <a:xfrm>
            <a:off x="950680" y="1539190"/>
            <a:ext cx="812576" cy="444182"/>
          </a:xfrm>
        </p:spPr>
        <p:txBody>
          <a:bodyPr/>
          <a:lstStyle/>
          <a:p>
            <a:r>
              <a:rPr lang="en-US" b="1" dirty="0">
                <a:solidFill>
                  <a:schemeClr val="bg1"/>
                </a:solidFill>
              </a:rPr>
              <a:t>2009</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lvl="1" indent="0">
              <a:buNone/>
            </a:pPr>
            <a:endParaRPr lang="nl-NL" dirty="0">
              <a:solidFill>
                <a:schemeClr val="bg1"/>
              </a:solidFill>
            </a:endParaRPr>
          </a:p>
        </p:txBody>
      </p:sp>
      <p:cxnSp>
        <p:nvCxnSpPr>
          <p:cNvPr id="23" name="Rechte verbindingslijn 22">
            <a:extLst>
              <a:ext uri="{FF2B5EF4-FFF2-40B4-BE49-F238E27FC236}">
                <a16:creationId xmlns:a16="http://schemas.microsoft.com/office/drawing/2014/main" id="{52987528-A42B-3F46-9D56-BB7581D22044}"/>
              </a:ext>
            </a:extLst>
          </p:cNvPr>
          <p:cNvCxnSpPr>
            <a:cxnSpLocks/>
          </p:cNvCxnSpPr>
          <p:nvPr/>
        </p:nvCxnSpPr>
        <p:spPr bwMode="auto">
          <a:xfrm flipV="1">
            <a:off x="2031923" y="3121347"/>
            <a:ext cx="0" cy="344280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Rechte verbindingslijn 28">
            <a:extLst>
              <a:ext uri="{FF2B5EF4-FFF2-40B4-BE49-F238E27FC236}">
                <a16:creationId xmlns:a16="http://schemas.microsoft.com/office/drawing/2014/main" id="{E4D73FCC-E055-CC48-9B16-6146CB2C6819}"/>
              </a:ext>
            </a:extLst>
          </p:cNvPr>
          <p:cNvCxnSpPr>
            <a:cxnSpLocks/>
          </p:cNvCxnSpPr>
          <p:nvPr/>
        </p:nvCxnSpPr>
        <p:spPr bwMode="auto">
          <a:xfrm flipV="1">
            <a:off x="2887621" y="4218907"/>
            <a:ext cx="2" cy="2435404"/>
          </a:xfrm>
          <a:prstGeom prst="line">
            <a:avLst/>
          </a:prstGeom>
          <a:ln>
            <a:solidFill>
              <a:srgbClr val="F392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 name="Ovaal 8">
            <a:extLst>
              <a:ext uri="{FF2B5EF4-FFF2-40B4-BE49-F238E27FC236}">
                <a16:creationId xmlns:a16="http://schemas.microsoft.com/office/drawing/2014/main" id="{EED580CC-AF07-4784-9DC7-10A30377460D}"/>
              </a:ext>
            </a:extLst>
          </p:cNvPr>
          <p:cNvSpPr/>
          <p:nvPr/>
        </p:nvSpPr>
        <p:spPr bwMode="auto">
          <a:xfrm>
            <a:off x="3403940" y="4313664"/>
            <a:ext cx="772921" cy="785180"/>
          </a:xfrm>
          <a:prstGeom prst="ellipse">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accent6"/>
              </a:solidFill>
              <a:effectLst/>
              <a:latin typeface="Times" charset="0"/>
              <a:ea typeface="ＭＳ Ｐゴシック" charset="0"/>
            </a:endParaRPr>
          </a:p>
        </p:txBody>
      </p:sp>
      <p:cxnSp>
        <p:nvCxnSpPr>
          <p:cNvPr id="25" name="Rechte verbindingslijn 10">
            <a:extLst>
              <a:ext uri="{FF2B5EF4-FFF2-40B4-BE49-F238E27FC236}">
                <a16:creationId xmlns:a16="http://schemas.microsoft.com/office/drawing/2014/main" id="{E2B927B2-BFAC-41D8-A3B6-E59F99B250A7}"/>
              </a:ext>
            </a:extLst>
          </p:cNvPr>
          <p:cNvCxnSpPr>
            <a:cxnSpLocks/>
          </p:cNvCxnSpPr>
          <p:nvPr/>
        </p:nvCxnSpPr>
        <p:spPr bwMode="auto">
          <a:xfrm>
            <a:off x="3790401" y="4871728"/>
            <a:ext cx="0" cy="16814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6" name="Tekstvak 2">
            <a:extLst>
              <a:ext uri="{FF2B5EF4-FFF2-40B4-BE49-F238E27FC236}">
                <a16:creationId xmlns:a16="http://schemas.microsoft.com/office/drawing/2014/main" id="{B3CBD67E-8288-4381-9174-84D2E245EE60}"/>
              </a:ext>
            </a:extLst>
          </p:cNvPr>
          <p:cNvSpPr txBox="1"/>
          <p:nvPr/>
        </p:nvSpPr>
        <p:spPr>
          <a:xfrm>
            <a:off x="3403940" y="4475421"/>
            <a:ext cx="1658130" cy="461665"/>
          </a:xfrm>
          <a:prstGeom prst="rect">
            <a:avLst/>
          </a:prstGeom>
          <a:noFill/>
        </p:spPr>
        <p:txBody>
          <a:bodyPr wrap="square" rtlCol="0">
            <a:spAutoFit/>
          </a:bodyPr>
          <a:lstStyle/>
          <a:p>
            <a:r>
              <a:rPr lang="en-US" b="1" dirty="0">
                <a:solidFill>
                  <a:srgbClr val="FF0000"/>
                </a:solidFill>
                <a:latin typeface="+mn-lt"/>
              </a:rPr>
              <a:t>2021</a:t>
            </a:r>
            <a:endParaRPr lang="nl-NL" b="1" dirty="0">
              <a:solidFill>
                <a:srgbClr val="FF0000"/>
              </a:solidFill>
              <a:latin typeface="+mn-lt"/>
            </a:endParaRPr>
          </a:p>
        </p:txBody>
      </p:sp>
      <p:sp>
        <p:nvSpPr>
          <p:cNvPr id="19" name="TextBox 17">
            <a:extLst>
              <a:ext uri="{FF2B5EF4-FFF2-40B4-BE49-F238E27FC236}">
                <a16:creationId xmlns:a16="http://schemas.microsoft.com/office/drawing/2014/main" id="{A206B2CE-2185-449C-BEEE-0F2F5B962310}"/>
              </a:ext>
            </a:extLst>
          </p:cNvPr>
          <p:cNvSpPr txBox="1"/>
          <p:nvPr/>
        </p:nvSpPr>
        <p:spPr>
          <a:xfrm>
            <a:off x="3885023" y="2401242"/>
            <a:ext cx="4606795" cy="707886"/>
          </a:xfrm>
          <a:prstGeom prst="rect">
            <a:avLst/>
          </a:prstGeom>
          <a:solidFill>
            <a:schemeClr val="bg2"/>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kern="0" dirty="0" err="1">
                <a:solidFill>
                  <a:schemeClr val="bg1"/>
                </a:solidFill>
                <a:latin typeface="Calibri"/>
                <a:ea typeface="+mn-ea"/>
              </a:rPr>
              <a:t>Ouders</a:t>
            </a:r>
            <a:r>
              <a:rPr lang="en-US" sz="2000" kern="0" dirty="0">
                <a:solidFill>
                  <a:schemeClr val="bg1"/>
                </a:solidFill>
                <a:latin typeface="Calibri"/>
                <a:ea typeface="+mn-ea"/>
              </a:rPr>
              <a:t> </a:t>
            </a:r>
            <a:r>
              <a:rPr lang="en-US" sz="2000" kern="0" dirty="0" err="1">
                <a:solidFill>
                  <a:schemeClr val="bg1"/>
                </a:solidFill>
                <a:latin typeface="Calibri"/>
                <a:ea typeface="+mn-ea"/>
              </a:rPr>
              <a:t>krijgen</a:t>
            </a:r>
            <a:r>
              <a:rPr lang="en-US" sz="2000" kern="0" dirty="0">
                <a:solidFill>
                  <a:schemeClr val="bg1"/>
                </a:solidFill>
                <a:latin typeface="Calibri"/>
                <a:ea typeface="+mn-ea"/>
              </a:rPr>
              <a:t> de </a:t>
            </a:r>
            <a:r>
              <a:rPr lang="en-US" sz="2000" kern="0" dirty="0" err="1">
                <a:solidFill>
                  <a:schemeClr val="bg1"/>
                </a:solidFill>
                <a:latin typeface="Calibri"/>
                <a:ea typeface="+mn-ea"/>
              </a:rPr>
              <a:t>kans</a:t>
            </a:r>
            <a:r>
              <a:rPr lang="en-US" sz="2000" kern="0" dirty="0">
                <a:solidFill>
                  <a:schemeClr val="bg1"/>
                </a:solidFill>
                <a:latin typeface="Calibri"/>
                <a:ea typeface="+mn-ea"/>
              </a:rPr>
              <a:t> om </a:t>
            </a:r>
            <a:r>
              <a:rPr lang="en-US" sz="2000" kern="0" dirty="0" err="1">
                <a:solidFill>
                  <a:schemeClr val="bg1"/>
                </a:solidFill>
                <a:latin typeface="Calibri"/>
                <a:ea typeface="+mn-ea"/>
              </a:rPr>
              <a:t>opnames</a:t>
            </a:r>
            <a:r>
              <a:rPr lang="en-US" sz="2000" kern="0" dirty="0">
                <a:solidFill>
                  <a:schemeClr val="bg1"/>
                </a:solidFill>
                <a:latin typeface="Calibri"/>
                <a:ea typeface="+mn-ea"/>
              </a:rPr>
              <a:t> </a:t>
            </a:r>
            <a:r>
              <a:rPr lang="en-US" sz="2000" kern="0" dirty="0" err="1">
                <a:solidFill>
                  <a:schemeClr val="bg1"/>
                </a:solidFill>
                <a:latin typeface="Calibri"/>
                <a:ea typeface="+mn-ea"/>
              </a:rPr>
              <a:t>terug</a:t>
            </a:r>
            <a:r>
              <a:rPr lang="en-US" sz="2000" kern="0" dirty="0">
                <a:solidFill>
                  <a:schemeClr val="bg1"/>
                </a:solidFill>
                <a:latin typeface="Calibri"/>
                <a:ea typeface="+mn-ea"/>
              </a:rPr>
              <a:t> te </a:t>
            </a:r>
            <a:r>
              <a:rPr lang="en-US" sz="2000" kern="0" dirty="0" err="1">
                <a:solidFill>
                  <a:schemeClr val="bg1"/>
                </a:solidFill>
                <a:latin typeface="Calibri"/>
                <a:ea typeface="+mn-ea"/>
              </a:rPr>
              <a:t>kijken</a:t>
            </a:r>
            <a:endParaRPr lang="en-US" sz="2000" kern="0" dirty="0">
              <a:solidFill>
                <a:schemeClr val="bg1"/>
              </a:solidFill>
              <a:latin typeface="Calibri"/>
              <a:ea typeface="+mn-ea"/>
            </a:endParaRPr>
          </a:p>
        </p:txBody>
      </p:sp>
      <p:sp>
        <p:nvSpPr>
          <p:cNvPr id="20" name="TextBox 19">
            <a:extLst>
              <a:ext uri="{FF2B5EF4-FFF2-40B4-BE49-F238E27FC236}">
                <a16:creationId xmlns:a16="http://schemas.microsoft.com/office/drawing/2014/main" id="{B72DEF9A-945D-429F-8F0C-0C9ECF9278D4}"/>
              </a:ext>
            </a:extLst>
          </p:cNvPr>
          <p:cNvSpPr txBox="1"/>
          <p:nvPr/>
        </p:nvSpPr>
        <p:spPr>
          <a:xfrm>
            <a:off x="3873655" y="3489067"/>
            <a:ext cx="4618163" cy="400110"/>
          </a:xfrm>
          <a:prstGeom prst="rect">
            <a:avLst/>
          </a:prstGeom>
          <a:solidFill>
            <a:srgbClr val="F39200"/>
          </a:solidFill>
          <a:ln w="19050">
            <a:solidFill>
              <a:srgbClr val="F39200"/>
            </a:solidFill>
          </a:ln>
          <a:effectLst>
            <a:outerShdw blurRad="50800" dist="38100" dir="2700000" algn="tl" rotWithShape="0">
              <a:prstClr val="black">
                <a:alpha val="40000"/>
              </a:prstClr>
            </a:outerShdw>
          </a:effectLst>
        </p:spPr>
        <p:txBody>
          <a:bodyPr wrap="square" rtlCol="0">
            <a:spAutoFit/>
          </a:bodyPr>
          <a:lstStyle/>
          <a:p>
            <a:r>
              <a:rPr lang="en-US" sz="2000" kern="0" dirty="0" err="1">
                <a:solidFill>
                  <a:schemeClr val="bg1"/>
                </a:solidFill>
                <a:latin typeface="Calibri"/>
                <a:ea typeface="+mn-ea"/>
              </a:rPr>
              <a:t>Wekelijkse</a:t>
            </a:r>
            <a:r>
              <a:rPr lang="en-US" sz="2000" kern="0" dirty="0">
                <a:solidFill>
                  <a:schemeClr val="bg1"/>
                </a:solidFill>
                <a:latin typeface="Calibri"/>
                <a:ea typeface="+mn-ea"/>
              </a:rPr>
              <a:t> audit</a:t>
            </a:r>
          </a:p>
        </p:txBody>
      </p:sp>
      <p:sp>
        <p:nvSpPr>
          <p:cNvPr id="22" name="Ovaal 21">
            <a:extLst>
              <a:ext uri="{FF2B5EF4-FFF2-40B4-BE49-F238E27FC236}">
                <a16:creationId xmlns:a16="http://schemas.microsoft.com/office/drawing/2014/main" id="{2024BD79-79BB-DF42-9795-FA116B359FAA}"/>
              </a:ext>
            </a:extLst>
          </p:cNvPr>
          <p:cNvSpPr/>
          <p:nvPr/>
        </p:nvSpPr>
        <p:spPr bwMode="auto">
          <a:xfrm>
            <a:off x="2501160" y="3489067"/>
            <a:ext cx="772921" cy="785180"/>
          </a:xfrm>
          <a:prstGeom prst="ellipse">
            <a:avLst/>
          </a:prstGeom>
          <a:solidFill>
            <a:srgbClr val="F39200"/>
          </a:solidFill>
          <a:ln w="9525" cap="flat" cmpd="sng" algn="ctr">
            <a:solidFill>
              <a:srgbClr val="F392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0" name="Content Placeholder 2">
            <a:extLst>
              <a:ext uri="{FF2B5EF4-FFF2-40B4-BE49-F238E27FC236}">
                <a16:creationId xmlns:a16="http://schemas.microsoft.com/office/drawing/2014/main" id="{D4149B8B-FD23-4A1B-847E-6F16757D204F}"/>
              </a:ext>
            </a:extLst>
          </p:cNvPr>
          <p:cNvSpPr txBox="1">
            <a:spLocks/>
          </p:cNvSpPr>
          <p:nvPr/>
        </p:nvSpPr>
        <p:spPr bwMode="auto">
          <a:xfrm>
            <a:off x="1690478" y="2664946"/>
            <a:ext cx="682889" cy="44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a:lstStyle>
          <a:p>
            <a:r>
              <a:rPr lang="en-US" kern="0" dirty="0">
                <a:solidFill>
                  <a:schemeClr val="bg1"/>
                </a:solidFill>
              </a:rPr>
              <a:t> </a:t>
            </a:r>
            <a:r>
              <a:rPr lang="en-US" b="1" kern="0" dirty="0">
                <a:solidFill>
                  <a:schemeClr val="bg1"/>
                </a:solidFill>
              </a:rPr>
              <a:t>2010</a:t>
            </a: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lvl="1" indent="0">
              <a:buFont typeface="Times" charset="0"/>
              <a:buNone/>
            </a:pPr>
            <a:endParaRPr lang="nl-NL" kern="0" dirty="0">
              <a:solidFill>
                <a:schemeClr val="bg1"/>
              </a:solidFill>
            </a:endParaRPr>
          </a:p>
        </p:txBody>
      </p:sp>
      <p:sp>
        <p:nvSpPr>
          <p:cNvPr id="16" name="Content Placeholder 2">
            <a:extLst>
              <a:ext uri="{FF2B5EF4-FFF2-40B4-BE49-F238E27FC236}">
                <a16:creationId xmlns:a16="http://schemas.microsoft.com/office/drawing/2014/main" id="{17E51A69-98A5-4201-8230-5FBF937BBADC}"/>
              </a:ext>
            </a:extLst>
          </p:cNvPr>
          <p:cNvSpPr txBox="1">
            <a:spLocks/>
          </p:cNvSpPr>
          <p:nvPr/>
        </p:nvSpPr>
        <p:spPr bwMode="auto">
          <a:xfrm>
            <a:off x="2566498" y="3700723"/>
            <a:ext cx="682889" cy="44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a:lstStyle>
          <a:p>
            <a:r>
              <a:rPr lang="en-US" kern="0" dirty="0">
                <a:solidFill>
                  <a:schemeClr val="bg1"/>
                </a:solidFill>
              </a:rPr>
              <a:t> </a:t>
            </a:r>
            <a:r>
              <a:rPr lang="en-US" b="1" kern="0" dirty="0">
                <a:solidFill>
                  <a:schemeClr val="bg1"/>
                </a:solidFill>
              </a:rPr>
              <a:t>2014</a:t>
            </a:r>
          </a:p>
          <a:p>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lvl="1" indent="0">
              <a:buFont typeface="Times" charset="0"/>
              <a:buNone/>
            </a:pPr>
            <a:endParaRPr lang="nl-NL" kern="0" dirty="0">
              <a:solidFill>
                <a:schemeClr val="bg1"/>
              </a:solidFill>
            </a:endParaRPr>
          </a:p>
        </p:txBody>
      </p:sp>
    </p:spTree>
    <p:extLst>
      <p:ext uri="{BB962C8B-B14F-4D97-AF65-F5344CB8AC3E}">
        <p14:creationId xmlns:p14="http://schemas.microsoft.com/office/powerpoint/2010/main" val="19458436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al 20">
            <a:extLst>
              <a:ext uri="{FF2B5EF4-FFF2-40B4-BE49-F238E27FC236}">
                <a16:creationId xmlns:a16="http://schemas.microsoft.com/office/drawing/2014/main" id="{87740143-236E-814F-981A-9927003E0E0F}"/>
              </a:ext>
            </a:extLst>
          </p:cNvPr>
          <p:cNvSpPr/>
          <p:nvPr/>
        </p:nvSpPr>
        <p:spPr bwMode="auto">
          <a:xfrm>
            <a:off x="1637182" y="2470189"/>
            <a:ext cx="772921" cy="785180"/>
          </a:xfrm>
          <a:prstGeom prst="ellipse">
            <a:avLst/>
          </a:prstGeom>
          <a:solidFill>
            <a:schemeClr val="bg2"/>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bg2"/>
              </a:solidFill>
              <a:effectLst/>
              <a:latin typeface="Times" charset="0"/>
              <a:ea typeface="ＭＳ Ｐゴシック" charset="0"/>
            </a:endParaRPr>
          </a:p>
        </p:txBody>
      </p:sp>
      <p:sp>
        <p:nvSpPr>
          <p:cNvPr id="2" name="Title 1">
            <a:extLst>
              <a:ext uri="{FF2B5EF4-FFF2-40B4-BE49-F238E27FC236}">
                <a16:creationId xmlns:a16="http://schemas.microsoft.com/office/drawing/2014/main" id="{0EA51512-A1BD-446A-8F98-77CF914B5300}"/>
              </a:ext>
            </a:extLst>
          </p:cNvPr>
          <p:cNvSpPr>
            <a:spLocks noGrp="1"/>
          </p:cNvSpPr>
          <p:nvPr>
            <p:ph type="title"/>
          </p:nvPr>
        </p:nvSpPr>
        <p:spPr/>
        <p:txBody>
          <a:bodyPr/>
          <a:lstStyle/>
          <a:p>
            <a:r>
              <a:rPr lang="en-US" dirty="0"/>
              <a:t>NICU | </a:t>
            </a:r>
            <a:r>
              <a:rPr lang="en-US" dirty="0" err="1"/>
              <a:t>opnemen</a:t>
            </a:r>
            <a:r>
              <a:rPr lang="en-US" dirty="0"/>
              <a:t> van </a:t>
            </a:r>
            <a:r>
              <a:rPr lang="en-US" dirty="0" err="1"/>
              <a:t>zorg</a:t>
            </a:r>
            <a:endParaRPr lang="nl-NL" dirty="0"/>
          </a:p>
        </p:txBody>
      </p:sp>
      <p:sp>
        <p:nvSpPr>
          <p:cNvPr id="4" name="Date Placeholder 3">
            <a:extLst>
              <a:ext uri="{FF2B5EF4-FFF2-40B4-BE49-F238E27FC236}">
                <a16:creationId xmlns:a16="http://schemas.microsoft.com/office/drawing/2014/main" id="{C930B492-49FD-4336-A761-7699852E8DBA}"/>
              </a:ext>
            </a:extLst>
          </p:cNvPr>
          <p:cNvSpPr>
            <a:spLocks noGrp="1"/>
          </p:cNvSpPr>
          <p:nvPr>
            <p:ph type="dt" sz="half" idx="2"/>
          </p:nvPr>
        </p:nvSpPr>
        <p:spPr/>
        <p:txBody>
          <a:bodyPr/>
          <a:lstStyle/>
          <a:p>
            <a:fld id="{9DC78F07-1A48-F647-9D58-4B23EF4EE06C}" type="datetime5">
              <a:rPr lang="nl-NL" smtClean="0"/>
              <a:t>9-mrt-22</a:t>
            </a:fld>
            <a:endParaRPr lang="en-GB" dirty="0"/>
          </a:p>
        </p:txBody>
      </p:sp>
      <p:sp>
        <p:nvSpPr>
          <p:cNvPr id="5" name="Slide Number Placeholder 4">
            <a:extLst>
              <a:ext uri="{FF2B5EF4-FFF2-40B4-BE49-F238E27FC236}">
                <a16:creationId xmlns:a16="http://schemas.microsoft.com/office/drawing/2014/main" id="{4E5CA9E0-F366-4C17-A8A0-FB961F0D4BE6}"/>
              </a:ext>
            </a:extLst>
          </p:cNvPr>
          <p:cNvSpPr>
            <a:spLocks noGrp="1"/>
          </p:cNvSpPr>
          <p:nvPr>
            <p:ph type="sldNum" sz="quarter" idx="4"/>
          </p:nvPr>
        </p:nvSpPr>
        <p:spPr>
          <a:xfrm>
            <a:off x="587311" y="6564151"/>
            <a:ext cx="542395" cy="304800"/>
          </a:xfrm>
        </p:spPr>
        <p:txBody>
          <a:bodyPr/>
          <a:lstStyle/>
          <a:p>
            <a:fld id="{5306AC46-015F-6E44-B83A-36E79AEF5356}" type="slidenum">
              <a:rPr lang="en-GB" smtClean="0"/>
              <a:pPr/>
              <a:t>3</a:t>
            </a:fld>
            <a:endParaRPr lang="en-GB" dirty="0"/>
          </a:p>
        </p:txBody>
      </p:sp>
      <p:sp>
        <p:nvSpPr>
          <p:cNvPr id="6" name="Footer Placeholder 5">
            <a:extLst>
              <a:ext uri="{FF2B5EF4-FFF2-40B4-BE49-F238E27FC236}">
                <a16:creationId xmlns:a16="http://schemas.microsoft.com/office/drawing/2014/main" id="{E568A63A-53C1-460C-82BC-4334B27DDB45}"/>
              </a:ext>
            </a:extLst>
          </p:cNvPr>
          <p:cNvSpPr>
            <a:spLocks noGrp="1"/>
          </p:cNvSpPr>
          <p:nvPr>
            <p:ph type="ftr" sz="quarter" idx="3"/>
          </p:nvPr>
        </p:nvSpPr>
        <p:spPr/>
        <p:txBody>
          <a:bodyPr/>
          <a:lstStyle/>
          <a:p>
            <a:r>
              <a:rPr lang="en-GB" dirty="0"/>
              <a:t>LUMC Willem-Alexander </a:t>
            </a:r>
            <a:r>
              <a:rPr lang="en-GB" dirty="0" err="1"/>
              <a:t>Kinderziekenhuis</a:t>
            </a:r>
            <a:endParaRPr lang="en-GB" dirty="0"/>
          </a:p>
        </p:txBody>
      </p:sp>
      <p:cxnSp>
        <p:nvCxnSpPr>
          <p:cNvPr id="8" name="Rechte verbindingslijn 7">
            <a:extLst>
              <a:ext uri="{FF2B5EF4-FFF2-40B4-BE49-F238E27FC236}">
                <a16:creationId xmlns:a16="http://schemas.microsoft.com/office/drawing/2014/main" id="{53503BBF-904E-9F44-903C-D196DACD672E}"/>
              </a:ext>
            </a:extLst>
          </p:cNvPr>
          <p:cNvCxnSpPr>
            <a:cxnSpLocks/>
          </p:cNvCxnSpPr>
          <p:nvPr/>
        </p:nvCxnSpPr>
        <p:spPr bwMode="auto">
          <a:xfrm flipV="1">
            <a:off x="1215483" y="2074128"/>
            <a:ext cx="0" cy="4479072"/>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Ovaal 10">
            <a:extLst>
              <a:ext uri="{FF2B5EF4-FFF2-40B4-BE49-F238E27FC236}">
                <a16:creationId xmlns:a16="http://schemas.microsoft.com/office/drawing/2014/main" id="{AB73F277-5000-EB48-AD04-03E9AB0168C2}"/>
              </a:ext>
            </a:extLst>
          </p:cNvPr>
          <p:cNvSpPr/>
          <p:nvPr/>
        </p:nvSpPr>
        <p:spPr bwMode="auto">
          <a:xfrm>
            <a:off x="837935" y="1341395"/>
            <a:ext cx="772921" cy="785180"/>
          </a:xfrm>
          <a:prstGeom prst="ellipse">
            <a:avLst/>
          </a:prstGeom>
          <a:solidFill>
            <a:schemeClr val="accent1"/>
          </a:solidFill>
          <a:ln w="9525" cap="flat" cmpd="sng" algn="ctr">
            <a:solidFill>
              <a:schemeClr val="accent1"/>
            </a:solidFill>
            <a:prstDash val="solid"/>
            <a:round/>
            <a:headEnd type="none" w="med" len="med"/>
            <a:tailEnd type="none" w="med" len="med"/>
          </a:ln>
          <a:effectLst>
            <a:outerShdw blurRad="63500" dist="38099" dir="2700000" algn="ctr" rotWithShape="0">
              <a:schemeClr val="bg2">
                <a:alpha val="74998"/>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3" name="Content Placeholder 2">
            <a:extLst>
              <a:ext uri="{FF2B5EF4-FFF2-40B4-BE49-F238E27FC236}">
                <a16:creationId xmlns:a16="http://schemas.microsoft.com/office/drawing/2014/main" id="{F1CFA8E7-67E3-4EC8-9334-27E48A3B9876}"/>
              </a:ext>
            </a:extLst>
          </p:cNvPr>
          <p:cNvSpPr>
            <a:spLocks noGrp="1"/>
          </p:cNvSpPr>
          <p:nvPr>
            <p:ph idx="1"/>
          </p:nvPr>
        </p:nvSpPr>
        <p:spPr>
          <a:xfrm>
            <a:off x="950680" y="1539190"/>
            <a:ext cx="812576" cy="444182"/>
          </a:xfrm>
        </p:spPr>
        <p:txBody>
          <a:bodyPr/>
          <a:lstStyle/>
          <a:p>
            <a:r>
              <a:rPr lang="en-US" b="1" dirty="0">
                <a:solidFill>
                  <a:schemeClr val="bg1"/>
                </a:solidFill>
              </a:rPr>
              <a:t>2009</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lvl="1" indent="0">
              <a:buNone/>
            </a:pPr>
            <a:endParaRPr lang="nl-NL" dirty="0">
              <a:solidFill>
                <a:schemeClr val="bg1"/>
              </a:solidFill>
            </a:endParaRPr>
          </a:p>
        </p:txBody>
      </p:sp>
      <p:cxnSp>
        <p:nvCxnSpPr>
          <p:cNvPr id="23" name="Rechte verbindingslijn 22">
            <a:extLst>
              <a:ext uri="{FF2B5EF4-FFF2-40B4-BE49-F238E27FC236}">
                <a16:creationId xmlns:a16="http://schemas.microsoft.com/office/drawing/2014/main" id="{52987528-A42B-3F46-9D56-BB7581D22044}"/>
              </a:ext>
            </a:extLst>
          </p:cNvPr>
          <p:cNvCxnSpPr>
            <a:cxnSpLocks/>
          </p:cNvCxnSpPr>
          <p:nvPr/>
        </p:nvCxnSpPr>
        <p:spPr bwMode="auto">
          <a:xfrm flipV="1">
            <a:off x="2031923" y="3121347"/>
            <a:ext cx="0" cy="344280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Rechte verbindingslijn 28">
            <a:extLst>
              <a:ext uri="{FF2B5EF4-FFF2-40B4-BE49-F238E27FC236}">
                <a16:creationId xmlns:a16="http://schemas.microsoft.com/office/drawing/2014/main" id="{E4D73FCC-E055-CC48-9B16-6146CB2C6819}"/>
              </a:ext>
            </a:extLst>
          </p:cNvPr>
          <p:cNvCxnSpPr>
            <a:cxnSpLocks/>
          </p:cNvCxnSpPr>
          <p:nvPr/>
        </p:nvCxnSpPr>
        <p:spPr bwMode="auto">
          <a:xfrm flipV="1">
            <a:off x="2887621" y="4218907"/>
            <a:ext cx="2" cy="2435404"/>
          </a:xfrm>
          <a:prstGeom prst="line">
            <a:avLst/>
          </a:prstGeom>
          <a:ln>
            <a:solidFill>
              <a:srgbClr val="F392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 name="Ovaal 8">
            <a:extLst>
              <a:ext uri="{FF2B5EF4-FFF2-40B4-BE49-F238E27FC236}">
                <a16:creationId xmlns:a16="http://schemas.microsoft.com/office/drawing/2014/main" id="{EED580CC-AF07-4784-9DC7-10A30377460D}"/>
              </a:ext>
            </a:extLst>
          </p:cNvPr>
          <p:cNvSpPr/>
          <p:nvPr/>
        </p:nvSpPr>
        <p:spPr bwMode="auto">
          <a:xfrm>
            <a:off x="3403940" y="4313664"/>
            <a:ext cx="772921" cy="785180"/>
          </a:xfrm>
          <a:prstGeom prst="ellipse">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accent6"/>
              </a:solidFill>
              <a:effectLst/>
              <a:latin typeface="Times" charset="0"/>
              <a:ea typeface="ＭＳ Ｐゴシック" charset="0"/>
            </a:endParaRPr>
          </a:p>
        </p:txBody>
      </p:sp>
      <p:cxnSp>
        <p:nvCxnSpPr>
          <p:cNvPr id="25" name="Rechte verbindingslijn 10">
            <a:extLst>
              <a:ext uri="{FF2B5EF4-FFF2-40B4-BE49-F238E27FC236}">
                <a16:creationId xmlns:a16="http://schemas.microsoft.com/office/drawing/2014/main" id="{E2B927B2-BFAC-41D8-A3B6-E59F99B250A7}"/>
              </a:ext>
            </a:extLst>
          </p:cNvPr>
          <p:cNvCxnSpPr>
            <a:cxnSpLocks/>
          </p:cNvCxnSpPr>
          <p:nvPr/>
        </p:nvCxnSpPr>
        <p:spPr bwMode="auto">
          <a:xfrm>
            <a:off x="3790401" y="4871728"/>
            <a:ext cx="0" cy="16814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6" name="Tekstvak 2">
            <a:extLst>
              <a:ext uri="{FF2B5EF4-FFF2-40B4-BE49-F238E27FC236}">
                <a16:creationId xmlns:a16="http://schemas.microsoft.com/office/drawing/2014/main" id="{B3CBD67E-8288-4381-9174-84D2E245EE60}"/>
              </a:ext>
            </a:extLst>
          </p:cNvPr>
          <p:cNvSpPr txBox="1"/>
          <p:nvPr/>
        </p:nvSpPr>
        <p:spPr>
          <a:xfrm>
            <a:off x="3403940" y="4475421"/>
            <a:ext cx="1658130" cy="461665"/>
          </a:xfrm>
          <a:prstGeom prst="rect">
            <a:avLst/>
          </a:prstGeom>
          <a:noFill/>
        </p:spPr>
        <p:txBody>
          <a:bodyPr wrap="square" rtlCol="0">
            <a:spAutoFit/>
          </a:bodyPr>
          <a:lstStyle/>
          <a:p>
            <a:r>
              <a:rPr lang="en-US" b="1" dirty="0">
                <a:solidFill>
                  <a:srgbClr val="FF0000"/>
                </a:solidFill>
                <a:latin typeface="+mn-lt"/>
              </a:rPr>
              <a:t>2021</a:t>
            </a:r>
            <a:endParaRPr lang="nl-NL" b="1" dirty="0">
              <a:solidFill>
                <a:srgbClr val="FF0000"/>
              </a:solidFill>
              <a:latin typeface="+mn-lt"/>
            </a:endParaRPr>
          </a:p>
        </p:txBody>
      </p:sp>
      <p:sp>
        <p:nvSpPr>
          <p:cNvPr id="22" name="Ovaal 21">
            <a:extLst>
              <a:ext uri="{FF2B5EF4-FFF2-40B4-BE49-F238E27FC236}">
                <a16:creationId xmlns:a16="http://schemas.microsoft.com/office/drawing/2014/main" id="{2024BD79-79BB-DF42-9795-FA116B359FAA}"/>
              </a:ext>
            </a:extLst>
          </p:cNvPr>
          <p:cNvSpPr/>
          <p:nvPr/>
        </p:nvSpPr>
        <p:spPr bwMode="auto">
          <a:xfrm>
            <a:off x="2501160" y="3489067"/>
            <a:ext cx="772921" cy="785180"/>
          </a:xfrm>
          <a:prstGeom prst="ellipse">
            <a:avLst/>
          </a:prstGeom>
          <a:solidFill>
            <a:srgbClr val="F39200"/>
          </a:solidFill>
          <a:ln w="9525" cap="flat" cmpd="sng" algn="ctr">
            <a:solidFill>
              <a:srgbClr val="F392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0" name="Content Placeholder 2">
            <a:extLst>
              <a:ext uri="{FF2B5EF4-FFF2-40B4-BE49-F238E27FC236}">
                <a16:creationId xmlns:a16="http://schemas.microsoft.com/office/drawing/2014/main" id="{D4149B8B-FD23-4A1B-847E-6F16757D204F}"/>
              </a:ext>
            </a:extLst>
          </p:cNvPr>
          <p:cNvSpPr txBox="1">
            <a:spLocks/>
          </p:cNvSpPr>
          <p:nvPr/>
        </p:nvSpPr>
        <p:spPr bwMode="auto">
          <a:xfrm>
            <a:off x="1690478" y="2664946"/>
            <a:ext cx="682889" cy="44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a:lstStyle>
          <a:p>
            <a:r>
              <a:rPr lang="en-US" kern="0" dirty="0">
                <a:solidFill>
                  <a:schemeClr val="bg1"/>
                </a:solidFill>
              </a:rPr>
              <a:t> </a:t>
            </a:r>
            <a:r>
              <a:rPr lang="en-US" b="1" kern="0" dirty="0">
                <a:solidFill>
                  <a:schemeClr val="bg1"/>
                </a:solidFill>
              </a:rPr>
              <a:t>2010</a:t>
            </a: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lvl="1" indent="0">
              <a:buFont typeface="Times" charset="0"/>
              <a:buNone/>
            </a:pPr>
            <a:endParaRPr lang="nl-NL" kern="0" dirty="0">
              <a:solidFill>
                <a:schemeClr val="bg1"/>
              </a:solidFill>
            </a:endParaRPr>
          </a:p>
        </p:txBody>
      </p:sp>
      <p:sp>
        <p:nvSpPr>
          <p:cNvPr id="16" name="Content Placeholder 2">
            <a:extLst>
              <a:ext uri="{FF2B5EF4-FFF2-40B4-BE49-F238E27FC236}">
                <a16:creationId xmlns:a16="http://schemas.microsoft.com/office/drawing/2014/main" id="{17E51A69-98A5-4201-8230-5FBF937BBADC}"/>
              </a:ext>
            </a:extLst>
          </p:cNvPr>
          <p:cNvSpPr txBox="1">
            <a:spLocks/>
          </p:cNvSpPr>
          <p:nvPr/>
        </p:nvSpPr>
        <p:spPr bwMode="auto">
          <a:xfrm>
            <a:off x="2566498" y="3700723"/>
            <a:ext cx="682889" cy="44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a:lstStyle>
          <a:p>
            <a:r>
              <a:rPr lang="en-US" kern="0" dirty="0">
                <a:solidFill>
                  <a:schemeClr val="bg1"/>
                </a:solidFill>
              </a:rPr>
              <a:t> </a:t>
            </a:r>
            <a:r>
              <a:rPr lang="en-US" b="1" kern="0" dirty="0">
                <a:solidFill>
                  <a:schemeClr val="bg1"/>
                </a:solidFill>
              </a:rPr>
              <a:t>2014</a:t>
            </a:r>
          </a:p>
          <a:p>
            <a:endParaRPr lang="en-US" kern="0" dirty="0">
              <a:solidFill>
                <a:schemeClr val="bg1"/>
              </a:solidFill>
            </a:endParaRPr>
          </a:p>
          <a:p>
            <a:pPr marL="342900" indent="-342900">
              <a:buFont typeface="Arial" panose="020B0604020202020204" pitchFamily="34" charset="0"/>
              <a:buChar char="•"/>
            </a:pPr>
            <a:endParaRPr lang="en-US" kern="0" dirty="0">
              <a:solidFill>
                <a:schemeClr val="bg1"/>
              </a:solidFill>
            </a:endParaRPr>
          </a:p>
          <a:p>
            <a:pPr lvl="1" indent="0">
              <a:buFont typeface="Times" charset="0"/>
              <a:buNone/>
            </a:pPr>
            <a:endParaRPr lang="nl-NL" kern="0" dirty="0">
              <a:solidFill>
                <a:schemeClr val="bg1"/>
              </a:solidFill>
            </a:endParaRPr>
          </a:p>
        </p:txBody>
      </p:sp>
      <p:pic>
        <p:nvPicPr>
          <p:cNvPr id="27" name="Picture 26">
            <a:extLst>
              <a:ext uri="{FF2B5EF4-FFF2-40B4-BE49-F238E27FC236}">
                <a16:creationId xmlns:a16="http://schemas.microsoft.com/office/drawing/2014/main" id="{36226F04-DB1A-45AC-B8A2-19FEE57DDA86}"/>
              </a:ext>
            </a:extLst>
          </p:cNvPr>
          <p:cNvPicPr>
            <a:picLocks noChangeAspect="1"/>
          </p:cNvPicPr>
          <p:nvPr/>
        </p:nvPicPr>
        <p:blipFill>
          <a:blip r:embed="rId3"/>
          <a:stretch>
            <a:fillRect/>
          </a:stretch>
        </p:blipFill>
        <p:spPr>
          <a:xfrm>
            <a:off x="4176861" y="1489156"/>
            <a:ext cx="4230491" cy="2027671"/>
          </a:xfrm>
          <a:prstGeom prst="rect">
            <a:avLst/>
          </a:prstGeom>
        </p:spPr>
      </p:pic>
    </p:spTree>
    <p:extLst>
      <p:ext uri="{BB962C8B-B14F-4D97-AF65-F5344CB8AC3E}">
        <p14:creationId xmlns:p14="http://schemas.microsoft.com/office/powerpoint/2010/main" val="2650460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DE4A-9406-419B-AB94-5BDBDF8D871E}"/>
              </a:ext>
            </a:extLst>
          </p:cNvPr>
          <p:cNvSpPr>
            <a:spLocks noGrp="1"/>
          </p:cNvSpPr>
          <p:nvPr>
            <p:ph type="title"/>
          </p:nvPr>
        </p:nvSpPr>
        <p:spPr/>
        <p:txBody>
          <a:bodyPr/>
          <a:lstStyle/>
          <a:p>
            <a:r>
              <a:rPr lang="en-US" dirty="0"/>
              <a:t>TRAILER</a:t>
            </a:r>
            <a:endParaRPr lang="nl-NL" dirty="0"/>
          </a:p>
        </p:txBody>
      </p:sp>
      <p:sp>
        <p:nvSpPr>
          <p:cNvPr id="4" name="Date Placeholder 3">
            <a:extLst>
              <a:ext uri="{FF2B5EF4-FFF2-40B4-BE49-F238E27FC236}">
                <a16:creationId xmlns:a16="http://schemas.microsoft.com/office/drawing/2014/main" id="{F07B8277-0D2B-4FCE-B028-07684815E050}"/>
              </a:ext>
            </a:extLst>
          </p:cNvPr>
          <p:cNvSpPr>
            <a:spLocks noGrp="1"/>
          </p:cNvSpPr>
          <p:nvPr>
            <p:ph type="dt" sz="half" idx="2"/>
          </p:nvPr>
        </p:nvSpPr>
        <p:spPr/>
        <p:txBody>
          <a:bodyPr/>
          <a:lstStyle/>
          <a:p>
            <a:fld id="{9DC78F07-1A48-F647-9D58-4B23EF4EE06C}" type="datetime5">
              <a:rPr lang="nl-NL" smtClean="0"/>
              <a:t>9-mrt-22</a:t>
            </a:fld>
            <a:endParaRPr lang="en-GB" dirty="0"/>
          </a:p>
        </p:txBody>
      </p:sp>
      <p:sp>
        <p:nvSpPr>
          <p:cNvPr id="5" name="Slide Number Placeholder 4">
            <a:extLst>
              <a:ext uri="{FF2B5EF4-FFF2-40B4-BE49-F238E27FC236}">
                <a16:creationId xmlns:a16="http://schemas.microsoft.com/office/drawing/2014/main" id="{EB395CB2-76C6-4210-97A6-9AF008366A20}"/>
              </a:ext>
            </a:extLst>
          </p:cNvPr>
          <p:cNvSpPr>
            <a:spLocks noGrp="1"/>
          </p:cNvSpPr>
          <p:nvPr>
            <p:ph type="sldNum" sz="quarter" idx="4"/>
          </p:nvPr>
        </p:nvSpPr>
        <p:spPr/>
        <p:txBody>
          <a:bodyPr/>
          <a:lstStyle/>
          <a:p>
            <a:fld id="{5306AC46-015F-6E44-B83A-36E79AEF5356}" type="slidenum">
              <a:rPr lang="en-GB" smtClean="0"/>
              <a:pPr/>
              <a:t>4</a:t>
            </a:fld>
            <a:endParaRPr lang="en-GB" dirty="0"/>
          </a:p>
        </p:txBody>
      </p:sp>
      <p:sp>
        <p:nvSpPr>
          <p:cNvPr id="6" name="Footer Placeholder 5">
            <a:extLst>
              <a:ext uri="{FF2B5EF4-FFF2-40B4-BE49-F238E27FC236}">
                <a16:creationId xmlns:a16="http://schemas.microsoft.com/office/drawing/2014/main" id="{59711DC8-0829-4394-960E-DC6CFD2A8798}"/>
              </a:ext>
            </a:extLst>
          </p:cNvPr>
          <p:cNvSpPr>
            <a:spLocks noGrp="1"/>
          </p:cNvSpPr>
          <p:nvPr>
            <p:ph type="ftr" sz="quarter" idx="3"/>
          </p:nvPr>
        </p:nvSpPr>
        <p:spPr/>
        <p:txBody>
          <a:bodyPr/>
          <a:lstStyle/>
          <a:p>
            <a:r>
              <a:rPr lang="en-GB"/>
              <a:t>LUMC Willem-Alexander Kinderziekenhuis</a:t>
            </a:r>
            <a:endParaRPr lang="en-GB" dirty="0"/>
          </a:p>
        </p:txBody>
      </p:sp>
      <p:pic>
        <p:nvPicPr>
          <p:cNvPr id="7" name="NEOFLIX PRESENTS trailer - SD 480p 2.mov" descr="NEOFLIX PRESENTS trailer - SD 480p 2.mov">
            <a:hlinkClick r:id="" action="ppaction://media"/>
            <a:extLst>
              <a:ext uri="{FF2B5EF4-FFF2-40B4-BE49-F238E27FC236}">
                <a16:creationId xmlns:a16="http://schemas.microsoft.com/office/drawing/2014/main" id="{837D14C3-3FFE-42A6-B91F-5222DF2975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6244" y="1175838"/>
            <a:ext cx="8291512" cy="4663974"/>
          </a:xfrm>
          <a:prstGeom prst="rect">
            <a:avLst/>
          </a:prstGeom>
        </p:spPr>
      </p:pic>
    </p:spTree>
    <p:extLst>
      <p:ext uri="{BB962C8B-B14F-4D97-AF65-F5344CB8AC3E}">
        <p14:creationId xmlns:p14="http://schemas.microsoft.com/office/powerpoint/2010/main" val="145177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9EE8-0266-4042-9FB4-8573E4CABDEE}"/>
              </a:ext>
            </a:extLst>
          </p:cNvPr>
          <p:cNvSpPr>
            <a:spLocks noGrp="1"/>
          </p:cNvSpPr>
          <p:nvPr>
            <p:ph type="title"/>
          </p:nvPr>
        </p:nvSpPr>
        <p:spPr/>
        <p:txBody>
          <a:bodyPr/>
          <a:lstStyle/>
          <a:p>
            <a:r>
              <a:rPr lang="en-US" dirty="0"/>
              <a:t>Video reflection</a:t>
            </a:r>
            <a:endParaRPr lang="nl-NL" dirty="0"/>
          </a:p>
        </p:txBody>
      </p:sp>
      <p:sp>
        <p:nvSpPr>
          <p:cNvPr id="4" name="Date Placeholder 3">
            <a:extLst>
              <a:ext uri="{FF2B5EF4-FFF2-40B4-BE49-F238E27FC236}">
                <a16:creationId xmlns:a16="http://schemas.microsoft.com/office/drawing/2014/main" id="{FA1FE5F2-4151-4042-A6E6-1A9B65D9BC9E}"/>
              </a:ext>
            </a:extLst>
          </p:cNvPr>
          <p:cNvSpPr>
            <a:spLocks noGrp="1"/>
          </p:cNvSpPr>
          <p:nvPr>
            <p:ph type="dt" sz="half" idx="2"/>
          </p:nvPr>
        </p:nvSpPr>
        <p:spPr/>
        <p:txBody>
          <a:bodyPr/>
          <a:lstStyle/>
          <a:p>
            <a:fld id="{9DC78F07-1A48-F647-9D58-4B23EF4EE06C}" type="datetime5">
              <a:rPr lang="nl-NL" smtClean="0"/>
              <a:t>9-mrt-22</a:t>
            </a:fld>
            <a:endParaRPr lang="en-GB" dirty="0"/>
          </a:p>
        </p:txBody>
      </p:sp>
      <p:sp>
        <p:nvSpPr>
          <p:cNvPr id="5" name="Slide Number Placeholder 4">
            <a:extLst>
              <a:ext uri="{FF2B5EF4-FFF2-40B4-BE49-F238E27FC236}">
                <a16:creationId xmlns:a16="http://schemas.microsoft.com/office/drawing/2014/main" id="{55DCDC15-FD44-464C-A7C4-F1BB1563936F}"/>
              </a:ext>
            </a:extLst>
          </p:cNvPr>
          <p:cNvSpPr>
            <a:spLocks noGrp="1"/>
          </p:cNvSpPr>
          <p:nvPr>
            <p:ph type="sldNum" sz="quarter" idx="4"/>
          </p:nvPr>
        </p:nvSpPr>
        <p:spPr/>
        <p:txBody>
          <a:bodyPr/>
          <a:lstStyle/>
          <a:p>
            <a:fld id="{5306AC46-015F-6E44-B83A-36E79AEF5356}" type="slidenum">
              <a:rPr lang="en-GB" smtClean="0"/>
              <a:pPr/>
              <a:t>5</a:t>
            </a:fld>
            <a:endParaRPr lang="en-GB" dirty="0"/>
          </a:p>
        </p:txBody>
      </p:sp>
      <p:sp>
        <p:nvSpPr>
          <p:cNvPr id="6" name="Footer Placeholder 5">
            <a:extLst>
              <a:ext uri="{FF2B5EF4-FFF2-40B4-BE49-F238E27FC236}">
                <a16:creationId xmlns:a16="http://schemas.microsoft.com/office/drawing/2014/main" id="{0BBD4818-38E3-ED46-8EB6-9C722DC93941}"/>
              </a:ext>
            </a:extLst>
          </p:cNvPr>
          <p:cNvSpPr>
            <a:spLocks noGrp="1"/>
          </p:cNvSpPr>
          <p:nvPr>
            <p:ph type="ftr" sz="quarter" idx="3"/>
          </p:nvPr>
        </p:nvSpPr>
        <p:spPr/>
        <p:txBody>
          <a:bodyPr/>
          <a:lstStyle/>
          <a:p>
            <a:r>
              <a:rPr lang="en-GB"/>
              <a:t>LUMC Willem-Alexander Kinderziekenhuis</a:t>
            </a:r>
            <a:endParaRPr lang="en-GB" dirty="0"/>
          </a:p>
        </p:txBody>
      </p:sp>
      <p:grpSp>
        <p:nvGrpSpPr>
          <p:cNvPr id="8" name="Group 8">
            <a:extLst>
              <a:ext uri="{FF2B5EF4-FFF2-40B4-BE49-F238E27FC236}">
                <a16:creationId xmlns:a16="http://schemas.microsoft.com/office/drawing/2014/main" id="{AAC09370-0DBF-4F3E-BA4A-7298F446E233}"/>
              </a:ext>
            </a:extLst>
          </p:cNvPr>
          <p:cNvGrpSpPr/>
          <p:nvPr/>
        </p:nvGrpSpPr>
        <p:grpSpPr>
          <a:xfrm>
            <a:off x="642426" y="1898118"/>
            <a:ext cx="7859147" cy="3585681"/>
            <a:chOff x="0" y="1803915"/>
            <a:chExt cx="12210889" cy="5072019"/>
          </a:xfrm>
        </p:grpSpPr>
        <p:pic>
          <p:nvPicPr>
            <p:cNvPr id="9" name="Afbeelding 5">
              <a:extLst>
                <a:ext uri="{FF2B5EF4-FFF2-40B4-BE49-F238E27FC236}">
                  <a16:creationId xmlns:a16="http://schemas.microsoft.com/office/drawing/2014/main" id="{F0E1CB3C-ED7A-4389-8460-DFA38662B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915"/>
              <a:ext cx="6762691" cy="5072019"/>
            </a:xfrm>
            <a:prstGeom prst="rect">
              <a:avLst/>
            </a:prstGeom>
          </p:spPr>
        </p:pic>
        <p:pic>
          <p:nvPicPr>
            <p:cNvPr id="10" name="Afbeelding 8">
              <a:extLst>
                <a:ext uri="{FF2B5EF4-FFF2-40B4-BE49-F238E27FC236}">
                  <a16:creationId xmlns:a16="http://schemas.microsoft.com/office/drawing/2014/main" id="{827CB85E-5127-420E-8903-FBC078145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0" y="3352800"/>
              <a:ext cx="5608319" cy="3505200"/>
            </a:xfrm>
            <a:prstGeom prst="rect">
              <a:avLst/>
            </a:prstGeom>
          </p:spPr>
        </p:pic>
        <p:sp>
          <p:nvSpPr>
            <p:cNvPr id="11" name="Rechthoek 7">
              <a:extLst>
                <a:ext uri="{FF2B5EF4-FFF2-40B4-BE49-F238E27FC236}">
                  <a16:creationId xmlns:a16="http://schemas.microsoft.com/office/drawing/2014/main" id="{0A13234E-A462-48E8-B0A7-C34501E3A26C}"/>
                </a:ext>
              </a:extLst>
            </p:cNvPr>
            <p:cNvSpPr/>
            <p:nvPr/>
          </p:nvSpPr>
          <p:spPr>
            <a:xfrm>
              <a:off x="3048000" y="2971800"/>
              <a:ext cx="16002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Rechte verbindingslijn met pijl 10">
              <a:extLst>
                <a:ext uri="{FF2B5EF4-FFF2-40B4-BE49-F238E27FC236}">
                  <a16:creationId xmlns:a16="http://schemas.microsoft.com/office/drawing/2014/main" id="{01E82550-9096-4D5C-A573-29D419990214}"/>
                </a:ext>
              </a:extLst>
            </p:cNvPr>
            <p:cNvCxnSpPr>
              <a:cxnSpLocks/>
            </p:cNvCxnSpPr>
            <p:nvPr/>
          </p:nvCxnSpPr>
          <p:spPr bwMode="auto">
            <a:xfrm>
              <a:off x="4648200" y="3124200"/>
              <a:ext cx="2362200" cy="838200"/>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grpSp>
    </p:spTree>
    <p:extLst>
      <p:ext uri="{BB962C8B-B14F-4D97-AF65-F5344CB8AC3E}">
        <p14:creationId xmlns:p14="http://schemas.microsoft.com/office/powerpoint/2010/main" val="14928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9EE8-0266-4042-9FB4-8573E4CABDEE}"/>
              </a:ext>
            </a:extLst>
          </p:cNvPr>
          <p:cNvSpPr>
            <a:spLocks noGrp="1"/>
          </p:cNvSpPr>
          <p:nvPr>
            <p:ph type="title"/>
          </p:nvPr>
        </p:nvSpPr>
        <p:spPr/>
        <p:txBody>
          <a:bodyPr/>
          <a:lstStyle/>
          <a:p>
            <a:r>
              <a:rPr lang="en-US" dirty="0"/>
              <a:t>Video reflection</a:t>
            </a:r>
            <a:endParaRPr lang="nl-NL" dirty="0"/>
          </a:p>
        </p:txBody>
      </p:sp>
      <p:sp>
        <p:nvSpPr>
          <p:cNvPr id="4" name="Date Placeholder 3">
            <a:extLst>
              <a:ext uri="{FF2B5EF4-FFF2-40B4-BE49-F238E27FC236}">
                <a16:creationId xmlns:a16="http://schemas.microsoft.com/office/drawing/2014/main" id="{FA1FE5F2-4151-4042-A6E6-1A9B65D9BC9E}"/>
              </a:ext>
            </a:extLst>
          </p:cNvPr>
          <p:cNvSpPr>
            <a:spLocks noGrp="1"/>
          </p:cNvSpPr>
          <p:nvPr>
            <p:ph type="dt" sz="half" idx="2"/>
          </p:nvPr>
        </p:nvSpPr>
        <p:spPr/>
        <p:txBody>
          <a:bodyPr/>
          <a:lstStyle/>
          <a:p>
            <a:fld id="{9DC78F07-1A48-F647-9D58-4B23EF4EE06C}" type="datetime5">
              <a:rPr lang="nl-NL" smtClean="0"/>
              <a:t>9-mrt-22</a:t>
            </a:fld>
            <a:endParaRPr lang="en-GB" dirty="0"/>
          </a:p>
        </p:txBody>
      </p:sp>
      <p:sp>
        <p:nvSpPr>
          <p:cNvPr id="5" name="Slide Number Placeholder 4">
            <a:extLst>
              <a:ext uri="{FF2B5EF4-FFF2-40B4-BE49-F238E27FC236}">
                <a16:creationId xmlns:a16="http://schemas.microsoft.com/office/drawing/2014/main" id="{55DCDC15-FD44-464C-A7C4-F1BB1563936F}"/>
              </a:ext>
            </a:extLst>
          </p:cNvPr>
          <p:cNvSpPr>
            <a:spLocks noGrp="1"/>
          </p:cNvSpPr>
          <p:nvPr>
            <p:ph type="sldNum" sz="quarter" idx="4"/>
          </p:nvPr>
        </p:nvSpPr>
        <p:spPr/>
        <p:txBody>
          <a:bodyPr/>
          <a:lstStyle/>
          <a:p>
            <a:fld id="{5306AC46-015F-6E44-B83A-36E79AEF5356}" type="slidenum">
              <a:rPr lang="en-GB" smtClean="0"/>
              <a:pPr/>
              <a:t>6</a:t>
            </a:fld>
            <a:endParaRPr lang="en-GB" dirty="0"/>
          </a:p>
        </p:txBody>
      </p:sp>
      <p:sp>
        <p:nvSpPr>
          <p:cNvPr id="6" name="Footer Placeholder 5">
            <a:extLst>
              <a:ext uri="{FF2B5EF4-FFF2-40B4-BE49-F238E27FC236}">
                <a16:creationId xmlns:a16="http://schemas.microsoft.com/office/drawing/2014/main" id="{0BBD4818-38E3-ED46-8EB6-9C722DC93941}"/>
              </a:ext>
            </a:extLst>
          </p:cNvPr>
          <p:cNvSpPr>
            <a:spLocks noGrp="1"/>
          </p:cNvSpPr>
          <p:nvPr>
            <p:ph type="ftr" sz="quarter" idx="3"/>
          </p:nvPr>
        </p:nvSpPr>
        <p:spPr/>
        <p:txBody>
          <a:bodyPr/>
          <a:lstStyle/>
          <a:p>
            <a:r>
              <a:rPr lang="en-GB"/>
              <a:t>LUMC Willem-Alexander Kinderziekenhuis</a:t>
            </a:r>
            <a:endParaRPr lang="en-GB" dirty="0"/>
          </a:p>
        </p:txBody>
      </p:sp>
      <p:pic>
        <p:nvPicPr>
          <p:cNvPr id="15" name="Picture 11">
            <a:extLst>
              <a:ext uri="{FF2B5EF4-FFF2-40B4-BE49-F238E27FC236}">
                <a16:creationId xmlns:a16="http://schemas.microsoft.com/office/drawing/2014/main" id="{83671AF1-F4BD-4824-B4E8-22E1E6548CA9}"/>
              </a:ext>
            </a:extLst>
          </p:cNvPr>
          <p:cNvPicPr>
            <a:picLocks noChangeAspect="1"/>
          </p:cNvPicPr>
          <p:nvPr/>
        </p:nvPicPr>
        <p:blipFill>
          <a:blip r:embed="rId3"/>
          <a:stretch>
            <a:fillRect/>
          </a:stretch>
        </p:blipFill>
        <p:spPr>
          <a:xfrm>
            <a:off x="7806522" y="1883953"/>
            <a:ext cx="809304" cy="755890"/>
          </a:xfrm>
          <a:prstGeom prst="rect">
            <a:avLst/>
          </a:prstGeom>
        </p:spPr>
      </p:pic>
      <p:pic>
        <p:nvPicPr>
          <p:cNvPr id="16" name="Picture 7">
            <a:extLst>
              <a:ext uri="{FF2B5EF4-FFF2-40B4-BE49-F238E27FC236}">
                <a16:creationId xmlns:a16="http://schemas.microsoft.com/office/drawing/2014/main" id="{058FC5EF-23FE-44BA-ABFA-80930979B775}"/>
              </a:ext>
            </a:extLst>
          </p:cNvPr>
          <p:cNvPicPr>
            <a:picLocks noChangeAspect="1"/>
          </p:cNvPicPr>
          <p:nvPr/>
        </p:nvPicPr>
        <p:blipFill>
          <a:blip r:embed="rId4"/>
          <a:stretch>
            <a:fillRect/>
          </a:stretch>
        </p:blipFill>
        <p:spPr>
          <a:xfrm>
            <a:off x="4941183" y="4257169"/>
            <a:ext cx="1808938" cy="1791439"/>
          </a:xfrm>
          <a:prstGeom prst="rect">
            <a:avLst/>
          </a:prstGeom>
        </p:spPr>
      </p:pic>
      <p:pic>
        <p:nvPicPr>
          <p:cNvPr id="7" name="Afbeelding 6">
            <a:extLst>
              <a:ext uri="{FF2B5EF4-FFF2-40B4-BE49-F238E27FC236}">
                <a16:creationId xmlns:a16="http://schemas.microsoft.com/office/drawing/2014/main" id="{62CF7CDA-3C3A-468A-8198-D6778AD69FAE}"/>
              </a:ext>
            </a:extLst>
          </p:cNvPr>
          <p:cNvPicPr>
            <a:picLocks noChangeAspect="1"/>
          </p:cNvPicPr>
          <p:nvPr/>
        </p:nvPicPr>
        <p:blipFill>
          <a:blip r:embed="rId5"/>
          <a:stretch>
            <a:fillRect/>
          </a:stretch>
        </p:blipFill>
        <p:spPr>
          <a:xfrm>
            <a:off x="7024163" y="4257169"/>
            <a:ext cx="1786283" cy="1597290"/>
          </a:xfrm>
          <a:prstGeom prst="rect">
            <a:avLst/>
          </a:prstGeom>
        </p:spPr>
      </p:pic>
      <p:pic>
        <p:nvPicPr>
          <p:cNvPr id="22" name="Afbeelding 21">
            <a:extLst>
              <a:ext uri="{FF2B5EF4-FFF2-40B4-BE49-F238E27FC236}">
                <a16:creationId xmlns:a16="http://schemas.microsoft.com/office/drawing/2014/main" id="{DAFE8209-C8BC-4E21-B1B5-86DCB77766F7}"/>
              </a:ext>
            </a:extLst>
          </p:cNvPr>
          <p:cNvPicPr>
            <a:picLocks noChangeAspect="1"/>
          </p:cNvPicPr>
          <p:nvPr/>
        </p:nvPicPr>
        <p:blipFill rotWithShape="1">
          <a:blip r:embed="rId6"/>
          <a:srcRect t="4863"/>
          <a:stretch/>
        </p:blipFill>
        <p:spPr>
          <a:xfrm>
            <a:off x="3217177" y="5328460"/>
            <a:ext cx="2168975" cy="1159771"/>
          </a:xfrm>
          <a:prstGeom prst="rect">
            <a:avLst/>
          </a:prstGeom>
        </p:spPr>
      </p:pic>
      <p:cxnSp>
        <p:nvCxnSpPr>
          <p:cNvPr id="24" name="Rechte verbindingslijn met pijl 23">
            <a:extLst>
              <a:ext uri="{FF2B5EF4-FFF2-40B4-BE49-F238E27FC236}">
                <a16:creationId xmlns:a16="http://schemas.microsoft.com/office/drawing/2014/main" id="{B9395B00-1976-44D8-8D19-91F3945C5FF1}"/>
              </a:ext>
            </a:extLst>
          </p:cNvPr>
          <p:cNvCxnSpPr>
            <a:cxnSpLocks/>
          </p:cNvCxnSpPr>
          <p:nvPr/>
        </p:nvCxnSpPr>
        <p:spPr bwMode="auto">
          <a:xfrm>
            <a:off x="4103628" y="2731930"/>
            <a:ext cx="681984" cy="9150"/>
          </a:xfrm>
          <a:prstGeom prst="straightConnector1">
            <a:avLst/>
          </a:prstGeom>
          <a:ln w="38100">
            <a:solidFill>
              <a:srgbClr val="FFC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 name="Rechte verbindingslijn met pijl 25">
            <a:extLst>
              <a:ext uri="{FF2B5EF4-FFF2-40B4-BE49-F238E27FC236}">
                <a16:creationId xmlns:a16="http://schemas.microsoft.com/office/drawing/2014/main" id="{9C1E9C11-B809-43DC-9CC3-A74F90E9D9E5}"/>
              </a:ext>
            </a:extLst>
          </p:cNvPr>
          <p:cNvCxnSpPr>
            <a:cxnSpLocks/>
          </p:cNvCxnSpPr>
          <p:nvPr/>
        </p:nvCxnSpPr>
        <p:spPr bwMode="auto">
          <a:xfrm>
            <a:off x="2435629" y="3832167"/>
            <a:ext cx="872380" cy="889409"/>
          </a:xfrm>
          <a:prstGeom prst="straightConnector1">
            <a:avLst/>
          </a:prstGeom>
          <a:ln w="38100">
            <a:solidFill>
              <a:srgbClr val="FFC000"/>
            </a:solidFill>
            <a:headEnd type="none" w="med" len="med"/>
            <a:tailEnd type="triangle"/>
          </a:ln>
        </p:spPr>
        <p:style>
          <a:lnRef idx="1">
            <a:schemeClr val="dk1"/>
          </a:lnRef>
          <a:fillRef idx="0">
            <a:schemeClr val="dk1"/>
          </a:fillRef>
          <a:effectRef idx="0">
            <a:schemeClr val="dk1"/>
          </a:effectRef>
          <a:fontRef idx="minor">
            <a:schemeClr val="tx1"/>
          </a:fontRef>
        </p:style>
      </p:cxnSp>
      <p:grpSp>
        <p:nvGrpSpPr>
          <p:cNvPr id="17" name="Group 8">
            <a:extLst>
              <a:ext uri="{FF2B5EF4-FFF2-40B4-BE49-F238E27FC236}">
                <a16:creationId xmlns:a16="http://schemas.microsoft.com/office/drawing/2014/main" id="{020C5F42-E3EF-486C-81C2-763FA70BA1DE}"/>
              </a:ext>
            </a:extLst>
          </p:cNvPr>
          <p:cNvGrpSpPr/>
          <p:nvPr/>
        </p:nvGrpSpPr>
        <p:grpSpPr>
          <a:xfrm>
            <a:off x="355684" y="1792837"/>
            <a:ext cx="3559481" cy="1809010"/>
            <a:chOff x="0" y="1803915"/>
            <a:chExt cx="12210889" cy="5072019"/>
          </a:xfrm>
        </p:grpSpPr>
        <p:pic>
          <p:nvPicPr>
            <p:cNvPr id="18" name="Afbeelding 5">
              <a:extLst>
                <a:ext uri="{FF2B5EF4-FFF2-40B4-BE49-F238E27FC236}">
                  <a16:creationId xmlns:a16="http://schemas.microsoft.com/office/drawing/2014/main" id="{CD5FEA48-2B89-49CB-8CC1-53730AFA11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803915"/>
              <a:ext cx="6762691" cy="5072019"/>
            </a:xfrm>
            <a:prstGeom prst="rect">
              <a:avLst/>
            </a:prstGeom>
          </p:spPr>
        </p:pic>
        <p:pic>
          <p:nvPicPr>
            <p:cNvPr id="19" name="Afbeelding 8">
              <a:extLst>
                <a:ext uri="{FF2B5EF4-FFF2-40B4-BE49-F238E27FC236}">
                  <a16:creationId xmlns:a16="http://schemas.microsoft.com/office/drawing/2014/main" id="{9B862190-58CB-422F-922C-6B9BBADF3D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2570" y="3352800"/>
              <a:ext cx="5608319" cy="3505200"/>
            </a:xfrm>
            <a:prstGeom prst="rect">
              <a:avLst/>
            </a:prstGeom>
          </p:spPr>
        </p:pic>
        <p:sp>
          <p:nvSpPr>
            <p:cNvPr id="20" name="Rechthoek 7">
              <a:extLst>
                <a:ext uri="{FF2B5EF4-FFF2-40B4-BE49-F238E27FC236}">
                  <a16:creationId xmlns:a16="http://schemas.microsoft.com/office/drawing/2014/main" id="{2D770021-4393-4200-93B4-6B256EC438CF}"/>
                </a:ext>
              </a:extLst>
            </p:cNvPr>
            <p:cNvSpPr/>
            <p:nvPr/>
          </p:nvSpPr>
          <p:spPr>
            <a:xfrm>
              <a:off x="3048000" y="2971800"/>
              <a:ext cx="16002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1" name="Rechte verbindingslijn met pijl 10">
              <a:extLst>
                <a:ext uri="{FF2B5EF4-FFF2-40B4-BE49-F238E27FC236}">
                  <a16:creationId xmlns:a16="http://schemas.microsoft.com/office/drawing/2014/main" id="{210017A8-BC79-4FF9-AE48-0EEE86F8BE42}"/>
                </a:ext>
              </a:extLst>
            </p:cNvPr>
            <p:cNvCxnSpPr>
              <a:cxnSpLocks/>
            </p:cNvCxnSpPr>
            <p:nvPr/>
          </p:nvCxnSpPr>
          <p:spPr bwMode="auto">
            <a:xfrm>
              <a:off x="4648200" y="3124200"/>
              <a:ext cx="2362200" cy="838200"/>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grpSp>
      <p:pic>
        <p:nvPicPr>
          <p:cNvPr id="23" name="Afbeelding 22" descr="Afbeelding met tekst, binnen, plafond, muur&#10;&#10;Automatisch gegenereerde beschrijving">
            <a:extLst>
              <a:ext uri="{FF2B5EF4-FFF2-40B4-BE49-F238E27FC236}">
                <a16:creationId xmlns:a16="http://schemas.microsoft.com/office/drawing/2014/main" id="{0C3FECAC-6885-B146-B94F-8D44A9721093}"/>
              </a:ext>
            </a:extLst>
          </p:cNvPr>
          <p:cNvPicPr>
            <a:picLocks noChangeAspect="1"/>
          </p:cNvPicPr>
          <p:nvPr/>
        </p:nvPicPr>
        <p:blipFill rotWithShape="1">
          <a:blip r:embed="rId9"/>
          <a:srcRect t="25440" r="15275" b="32718"/>
          <a:stretch/>
        </p:blipFill>
        <p:spPr>
          <a:xfrm>
            <a:off x="4893499" y="1792837"/>
            <a:ext cx="2852319" cy="1878187"/>
          </a:xfrm>
          <a:prstGeom prst="rect">
            <a:avLst/>
          </a:prstGeom>
        </p:spPr>
      </p:pic>
      <p:pic>
        <p:nvPicPr>
          <p:cNvPr id="9" name="Afbeelding 8" descr="Afbeelding met tekst, binnen, plafond, kantoor&#10;&#10;Automatisch gegenereerde beschrijving">
            <a:extLst>
              <a:ext uri="{FF2B5EF4-FFF2-40B4-BE49-F238E27FC236}">
                <a16:creationId xmlns:a16="http://schemas.microsoft.com/office/drawing/2014/main" id="{A4B2DA93-BEE0-0848-81AE-D602E8EAB6A3}"/>
              </a:ext>
            </a:extLst>
          </p:cNvPr>
          <p:cNvPicPr>
            <a:picLocks noChangeAspect="1"/>
          </p:cNvPicPr>
          <p:nvPr/>
        </p:nvPicPr>
        <p:blipFill rotWithShape="1">
          <a:blip r:embed="rId10"/>
          <a:srcRect l="15175"/>
          <a:stretch/>
        </p:blipFill>
        <p:spPr>
          <a:xfrm>
            <a:off x="7352099" y="2600831"/>
            <a:ext cx="1624864" cy="1081421"/>
          </a:xfrm>
          <a:prstGeom prst="rect">
            <a:avLst/>
          </a:prstGeom>
        </p:spPr>
      </p:pic>
      <p:sp>
        <p:nvSpPr>
          <p:cNvPr id="10" name="Rechthoek 9">
            <a:extLst>
              <a:ext uri="{FF2B5EF4-FFF2-40B4-BE49-F238E27FC236}">
                <a16:creationId xmlns:a16="http://schemas.microsoft.com/office/drawing/2014/main" id="{81916EDB-F2E4-E842-A09A-51D97105191C}"/>
              </a:ext>
            </a:extLst>
          </p:cNvPr>
          <p:cNvSpPr/>
          <p:nvPr/>
        </p:nvSpPr>
        <p:spPr bwMode="auto">
          <a:xfrm rot="21339240">
            <a:off x="6137693" y="1920915"/>
            <a:ext cx="999363" cy="628724"/>
          </a:xfrm>
          <a:prstGeom prst="rect">
            <a:avLst/>
          </a:prstGeom>
          <a:noFill/>
          <a:ln w="381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cxnSp>
        <p:nvCxnSpPr>
          <p:cNvPr id="25" name="Rechte verbindingslijn met pijl 24">
            <a:extLst>
              <a:ext uri="{FF2B5EF4-FFF2-40B4-BE49-F238E27FC236}">
                <a16:creationId xmlns:a16="http://schemas.microsoft.com/office/drawing/2014/main" id="{C0A838C1-5BBA-DF47-9435-65E29A5AEFE5}"/>
              </a:ext>
            </a:extLst>
          </p:cNvPr>
          <p:cNvCxnSpPr>
            <a:cxnSpLocks/>
            <a:stCxn id="10" idx="3"/>
          </p:cNvCxnSpPr>
          <p:nvPr/>
        </p:nvCxnSpPr>
        <p:spPr bwMode="auto">
          <a:xfrm>
            <a:off x="7135619" y="2197411"/>
            <a:ext cx="651959" cy="471503"/>
          </a:xfrm>
          <a:prstGeom prst="straightConnector1">
            <a:avLst/>
          </a:prstGeom>
          <a:ln w="38100">
            <a:solidFill>
              <a:schemeClr val="accent4"/>
            </a:solidFill>
            <a:headEnd type="none" w="med" len="med"/>
            <a:tailEnd type="triangle"/>
          </a:ln>
        </p:spPr>
        <p:style>
          <a:lnRef idx="1">
            <a:schemeClr val="dk1"/>
          </a:lnRef>
          <a:fillRef idx="0">
            <a:schemeClr val="dk1"/>
          </a:fillRef>
          <a:effectRef idx="0">
            <a:schemeClr val="dk1"/>
          </a:effectRef>
          <a:fontRef idx="minor">
            <a:schemeClr val="tx1"/>
          </a:fontRef>
        </p:style>
      </p:cxnSp>
      <p:pic>
        <p:nvPicPr>
          <p:cNvPr id="11" name="Graphic 10" descr="Volume outline">
            <a:extLst>
              <a:ext uri="{FF2B5EF4-FFF2-40B4-BE49-F238E27FC236}">
                <a16:creationId xmlns:a16="http://schemas.microsoft.com/office/drawing/2014/main" id="{18BC1048-30A0-4B88-82FF-5CFD3151F6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11059" y="1310038"/>
            <a:ext cx="651959" cy="651959"/>
          </a:xfrm>
          <a:prstGeom prst="rect">
            <a:avLst/>
          </a:prstGeom>
        </p:spPr>
      </p:pic>
    </p:spTree>
    <p:extLst>
      <p:ext uri="{BB962C8B-B14F-4D97-AF65-F5344CB8AC3E}">
        <p14:creationId xmlns:p14="http://schemas.microsoft.com/office/powerpoint/2010/main" val="3584305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A851-E88F-DB4C-90AC-C8E40AA23D2D}"/>
              </a:ext>
            </a:extLst>
          </p:cNvPr>
          <p:cNvSpPr>
            <a:spLocks noGrp="1"/>
          </p:cNvSpPr>
          <p:nvPr>
            <p:ph type="title"/>
          </p:nvPr>
        </p:nvSpPr>
        <p:spPr/>
        <p:txBody>
          <a:bodyPr/>
          <a:lstStyle/>
          <a:p>
            <a:r>
              <a:rPr lang="nl-NL" dirty="0"/>
              <a:t>NEOFLIX  | video-reflexieve sessies</a:t>
            </a:r>
          </a:p>
        </p:txBody>
      </p:sp>
      <p:sp>
        <p:nvSpPr>
          <p:cNvPr id="3" name="Content Placeholder 2">
            <a:extLst>
              <a:ext uri="{FF2B5EF4-FFF2-40B4-BE49-F238E27FC236}">
                <a16:creationId xmlns:a16="http://schemas.microsoft.com/office/drawing/2014/main" id="{B3C302E2-41A0-C044-861C-5B48EB9FCC16}"/>
              </a:ext>
            </a:extLst>
          </p:cNvPr>
          <p:cNvSpPr>
            <a:spLocks noGrp="1"/>
          </p:cNvSpPr>
          <p:nvPr>
            <p:ph idx="1"/>
          </p:nvPr>
        </p:nvSpPr>
        <p:spPr>
          <a:xfrm>
            <a:off x="566738" y="1435038"/>
            <a:ext cx="4983282" cy="5113338"/>
          </a:xfrm>
        </p:spPr>
        <p:txBody>
          <a:bodyPr/>
          <a:lstStyle/>
          <a:p>
            <a:pPr marL="285750" lvl="1" indent="-285750"/>
            <a:r>
              <a:rPr lang="nl-NL" dirty="0">
                <a:solidFill>
                  <a:srgbClr val="C00000"/>
                </a:solidFill>
              </a:rPr>
              <a:t>Doel</a:t>
            </a:r>
            <a:r>
              <a:rPr lang="nl-NL" dirty="0"/>
              <a:t>: in beeld brengen van de dagelijkse zorg. </a:t>
            </a:r>
          </a:p>
          <a:p>
            <a:pPr marL="645750" lvl="2" indent="-285750"/>
            <a:r>
              <a:rPr lang="nl-NL" sz="1400" dirty="0"/>
              <a:t>Vergelijking </a:t>
            </a:r>
            <a:r>
              <a:rPr lang="nl-NL" sz="1400" i="1" dirty="0" err="1"/>
              <a:t>work</a:t>
            </a:r>
            <a:r>
              <a:rPr lang="nl-NL" sz="1400" i="1" dirty="0"/>
              <a:t>-as-</a:t>
            </a:r>
            <a:r>
              <a:rPr lang="nl-NL" sz="1400" i="1" dirty="0" err="1"/>
              <a:t>done</a:t>
            </a:r>
            <a:r>
              <a:rPr lang="nl-NL" sz="1400" i="1" dirty="0"/>
              <a:t> </a:t>
            </a:r>
            <a:r>
              <a:rPr lang="nl-NL" sz="1400" dirty="0"/>
              <a:t>met </a:t>
            </a:r>
            <a:r>
              <a:rPr lang="nl-NL" sz="1400" i="1" dirty="0" err="1"/>
              <a:t>work</a:t>
            </a:r>
            <a:r>
              <a:rPr lang="nl-NL" sz="1400" i="1" dirty="0"/>
              <a:t>-as-</a:t>
            </a:r>
            <a:r>
              <a:rPr lang="nl-NL" sz="1400" i="1" dirty="0" err="1"/>
              <a:t>imagined</a:t>
            </a:r>
            <a:r>
              <a:rPr lang="nl-NL" sz="1400" i="1" dirty="0"/>
              <a:t>.</a:t>
            </a:r>
          </a:p>
          <a:p>
            <a:pPr marL="645750" lvl="2" indent="-285750"/>
            <a:r>
              <a:rPr lang="nl-NL" sz="1400" dirty="0"/>
              <a:t>Niet om iemand individueel te beoordelen.</a:t>
            </a:r>
          </a:p>
          <a:p>
            <a:pPr marL="645750" lvl="2" indent="-285750"/>
            <a:r>
              <a:rPr lang="nl-NL" sz="1400" dirty="0"/>
              <a:t>Maar samen zorg vanuit een nieuwe hoek te bekijken en te verbeteren.</a:t>
            </a:r>
          </a:p>
          <a:p>
            <a:pPr marL="645750" lvl="2" indent="-285750"/>
            <a:r>
              <a:rPr lang="nl-NL" sz="1400" dirty="0"/>
              <a:t>multidisciplinair</a:t>
            </a:r>
          </a:p>
          <a:p>
            <a:pPr marL="342900" indent="-342900">
              <a:buFont typeface="Arial" panose="020B0604020202020204" pitchFamily="34" charset="0"/>
              <a:buChar char="•"/>
            </a:pPr>
            <a:r>
              <a:rPr lang="nl-NL" dirty="0">
                <a:solidFill>
                  <a:srgbClr val="C00000"/>
                </a:solidFill>
              </a:rPr>
              <a:t>Objectieve</a:t>
            </a:r>
            <a:r>
              <a:rPr lang="nl-NL" dirty="0"/>
              <a:t> data</a:t>
            </a:r>
          </a:p>
          <a:p>
            <a:pPr marL="702900" lvl="2" indent="-342900">
              <a:buFont typeface="Arial" panose="020B0604020202020204" pitchFamily="34" charset="0"/>
              <a:buChar char="•"/>
            </a:pPr>
            <a:r>
              <a:rPr lang="nl-NL" sz="1400" dirty="0"/>
              <a:t>Geen ‘</a:t>
            </a:r>
            <a:r>
              <a:rPr lang="nl-NL" sz="1400" dirty="0" err="1"/>
              <a:t>recall</a:t>
            </a:r>
            <a:r>
              <a:rPr lang="nl-NL" sz="1400" dirty="0"/>
              <a:t> bias’ </a:t>
            </a:r>
          </a:p>
          <a:p>
            <a:pPr marL="342900" indent="-342900">
              <a:buFont typeface="Arial" panose="020B0604020202020204" pitchFamily="34" charset="0"/>
              <a:buChar char="•"/>
            </a:pPr>
            <a:r>
              <a:rPr lang="nl-NL" dirty="0"/>
              <a:t>Andere zorgverleners kunnen </a:t>
            </a:r>
            <a:r>
              <a:rPr lang="nl-NL" dirty="0">
                <a:solidFill>
                  <a:srgbClr val="C00000"/>
                </a:solidFill>
              </a:rPr>
              <a:t>meeprofiteren</a:t>
            </a:r>
          </a:p>
          <a:p>
            <a:pPr marL="702900" lvl="2" indent="-342900">
              <a:buFont typeface="Arial" panose="020B0604020202020204" pitchFamily="34" charset="0"/>
              <a:buChar char="•"/>
            </a:pPr>
            <a:r>
              <a:rPr lang="nl-NL" sz="1400" dirty="0">
                <a:sym typeface="Wingdings" panose="05000000000000000000" pitchFamily="2" charset="2"/>
              </a:rPr>
              <a:t>Single-room switch</a:t>
            </a:r>
            <a:endParaRPr lang="nl-NL" sz="1400" dirty="0"/>
          </a:p>
          <a:p>
            <a:pPr marL="342900" lvl="1" indent="-342900">
              <a:buFont typeface="Arial" panose="020B0604020202020204" pitchFamily="34" charset="0"/>
              <a:buChar char="•"/>
            </a:pPr>
            <a:r>
              <a:rPr lang="nl-NL" dirty="0"/>
              <a:t>Kritische </a:t>
            </a:r>
            <a:r>
              <a:rPr lang="nl-NL" dirty="0">
                <a:solidFill>
                  <a:srgbClr val="C00000"/>
                </a:solidFill>
              </a:rPr>
              <a:t>evaluatie</a:t>
            </a:r>
            <a:r>
              <a:rPr lang="nl-NL" dirty="0"/>
              <a:t> van geleverde zorg</a:t>
            </a:r>
          </a:p>
          <a:p>
            <a:pPr marL="702900" lvl="2" indent="-342900">
              <a:buFont typeface="Arial" panose="020B0604020202020204" pitchFamily="34" charset="0"/>
              <a:buChar char="•"/>
            </a:pPr>
            <a:r>
              <a:rPr lang="nl-NL" sz="1400" dirty="0"/>
              <a:t>Verbetering op lange termijn</a:t>
            </a:r>
          </a:p>
          <a:p>
            <a:pPr marL="645750" lvl="2" indent="-285750"/>
            <a:endParaRPr lang="nl-NL" sz="1400" dirty="0"/>
          </a:p>
          <a:p>
            <a:pPr marL="342900" indent="-342900">
              <a:buFont typeface="Arial" panose="020B0604020202020204" pitchFamily="34" charset="0"/>
              <a:buChar char="•"/>
            </a:pPr>
            <a:endParaRPr lang="nl-NL" dirty="0"/>
          </a:p>
        </p:txBody>
      </p:sp>
      <p:sp>
        <p:nvSpPr>
          <p:cNvPr id="4" name="Date Placeholder 3">
            <a:extLst>
              <a:ext uri="{FF2B5EF4-FFF2-40B4-BE49-F238E27FC236}">
                <a16:creationId xmlns:a16="http://schemas.microsoft.com/office/drawing/2014/main" id="{4508C1D0-6A58-0345-9CA1-637BB321F9AB}"/>
              </a:ext>
            </a:extLst>
          </p:cNvPr>
          <p:cNvSpPr>
            <a:spLocks noGrp="1"/>
          </p:cNvSpPr>
          <p:nvPr>
            <p:ph type="dt" sz="half" idx="2"/>
          </p:nvPr>
        </p:nvSpPr>
        <p:spPr/>
        <p:txBody>
          <a:bodyPr/>
          <a:lstStyle/>
          <a:p>
            <a:fld id="{9DC78F07-1A48-F647-9D58-4B23EF4EE06C}" type="datetime5">
              <a:rPr lang="nl-NL" smtClean="0"/>
              <a:t>9-mrt-22</a:t>
            </a:fld>
            <a:endParaRPr lang="en-GB" dirty="0"/>
          </a:p>
        </p:txBody>
      </p:sp>
      <p:sp>
        <p:nvSpPr>
          <p:cNvPr id="5" name="Slide Number Placeholder 4">
            <a:extLst>
              <a:ext uri="{FF2B5EF4-FFF2-40B4-BE49-F238E27FC236}">
                <a16:creationId xmlns:a16="http://schemas.microsoft.com/office/drawing/2014/main" id="{22F8191E-E7BE-C945-B952-DA67300F8FB9}"/>
              </a:ext>
            </a:extLst>
          </p:cNvPr>
          <p:cNvSpPr>
            <a:spLocks noGrp="1"/>
          </p:cNvSpPr>
          <p:nvPr>
            <p:ph type="sldNum" sz="quarter" idx="4"/>
          </p:nvPr>
        </p:nvSpPr>
        <p:spPr/>
        <p:txBody>
          <a:bodyPr/>
          <a:lstStyle/>
          <a:p>
            <a:fld id="{5306AC46-015F-6E44-B83A-36E79AEF5356}" type="slidenum">
              <a:rPr lang="en-GB" smtClean="0"/>
              <a:pPr/>
              <a:t>7</a:t>
            </a:fld>
            <a:endParaRPr lang="en-GB" dirty="0"/>
          </a:p>
        </p:txBody>
      </p:sp>
      <p:sp>
        <p:nvSpPr>
          <p:cNvPr id="6" name="Footer Placeholder 5">
            <a:extLst>
              <a:ext uri="{FF2B5EF4-FFF2-40B4-BE49-F238E27FC236}">
                <a16:creationId xmlns:a16="http://schemas.microsoft.com/office/drawing/2014/main" id="{15752B73-FA09-F047-8417-2D8F9C22505D}"/>
              </a:ext>
            </a:extLst>
          </p:cNvPr>
          <p:cNvSpPr>
            <a:spLocks noGrp="1"/>
          </p:cNvSpPr>
          <p:nvPr>
            <p:ph type="ftr" sz="quarter" idx="3"/>
          </p:nvPr>
        </p:nvSpPr>
        <p:spPr/>
        <p:txBody>
          <a:bodyPr/>
          <a:lstStyle/>
          <a:p>
            <a:r>
              <a:rPr lang="en-GB" dirty="0"/>
              <a:t>LUMC Willem-Alexander </a:t>
            </a:r>
            <a:r>
              <a:rPr lang="en-GB" dirty="0" err="1"/>
              <a:t>Kinderziekenhuis</a:t>
            </a:r>
            <a:endParaRPr lang="en-GB" dirty="0"/>
          </a:p>
        </p:txBody>
      </p:sp>
      <p:pic>
        <p:nvPicPr>
          <p:cNvPr id="7" name="Picture 6">
            <a:extLst>
              <a:ext uri="{FF2B5EF4-FFF2-40B4-BE49-F238E27FC236}">
                <a16:creationId xmlns:a16="http://schemas.microsoft.com/office/drawing/2014/main" id="{F4BC2DA5-9C7C-4D83-B11D-AF7ACE03B611}"/>
              </a:ext>
            </a:extLst>
          </p:cNvPr>
          <p:cNvPicPr>
            <a:picLocks noChangeAspect="1"/>
          </p:cNvPicPr>
          <p:nvPr/>
        </p:nvPicPr>
        <p:blipFill>
          <a:blip r:embed="rId3"/>
          <a:stretch>
            <a:fillRect/>
          </a:stretch>
        </p:blipFill>
        <p:spPr>
          <a:xfrm>
            <a:off x="6155390" y="2439744"/>
            <a:ext cx="2421872" cy="1363514"/>
          </a:xfrm>
          <a:prstGeom prst="rect">
            <a:avLst/>
          </a:prstGeom>
        </p:spPr>
      </p:pic>
      <p:pic>
        <p:nvPicPr>
          <p:cNvPr id="8" name="Picture 1">
            <a:extLst>
              <a:ext uri="{FF2B5EF4-FFF2-40B4-BE49-F238E27FC236}">
                <a16:creationId xmlns:a16="http://schemas.microsoft.com/office/drawing/2014/main" id="{74AD8495-6476-45C2-AB8D-5F5577883B8D}"/>
              </a:ext>
            </a:extLst>
          </p:cNvPr>
          <p:cNvPicPr>
            <a:picLocks noChangeAspect="1"/>
          </p:cNvPicPr>
          <p:nvPr/>
        </p:nvPicPr>
        <p:blipFill>
          <a:blip r:embed="rId4"/>
          <a:stretch>
            <a:fillRect/>
          </a:stretch>
        </p:blipFill>
        <p:spPr>
          <a:xfrm>
            <a:off x="566738" y="309624"/>
            <a:ext cx="1106805" cy="415635"/>
          </a:xfrm>
          <a:prstGeom prst="rect">
            <a:avLst/>
          </a:prstGeom>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972547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5F72-11B7-410C-A055-A7B3B1FBA711}"/>
              </a:ext>
            </a:extLst>
          </p:cNvPr>
          <p:cNvSpPr>
            <a:spLocks noGrp="1"/>
          </p:cNvSpPr>
          <p:nvPr>
            <p:ph type="title"/>
          </p:nvPr>
        </p:nvSpPr>
        <p:spPr/>
        <p:txBody>
          <a:bodyPr/>
          <a:lstStyle/>
          <a:p>
            <a:r>
              <a:rPr lang="en-US" dirty="0"/>
              <a:t>NEOFLIX | </a:t>
            </a:r>
            <a:r>
              <a:rPr lang="en-US" dirty="0" err="1"/>
              <a:t>studie</a:t>
            </a:r>
            <a:endParaRPr lang="nl-NL" dirty="0"/>
          </a:p>
        </p:txBody>
      </p:sp>
      <p:sp>
        <p:nvSpPr>
          <p:cNvPr id="3" name="Content Placeholder 2">
            <a:extLst>
              <a:ext uri="{FF2B5EF4-FFF2-40B4-BE49-F238E27FC236}">
                <a16:creationId xmlns:a16="http://schemas.microsoft.com/office/drawing/2014/main" id="{3AC88951-F1E5-4358-BE75-E8CE547A658B}"/>
              </a:ext>
            </a:extLst>
          </p:cNvPr>
          <p:cNvSpPr>
            <a:spLocks noGrp="1"/>
          </p:cNvSpPr>
          <p:nvPr>
            <p:ph idx="1"/>
          </p:nvPr>
        </p:nvSpPr>
        <p:spPr>
          <a:xfrm>
            <a:off x="379493" y="1544766"/>
            <a:ext cx="5633957" cy="4041897"/>
          </a:xfrm>
        </p:spPr>
        <p:txBody>
          <a:bodyPr/>
          <a:lstStyle/>
          <a:p>
            <a:pPr marL="457200" indent="-457200">
              <a:buFont typeface="+mj-lt"/>
              <a:buAutoNum type="arabicPeriod"/>
            </a:pPr>
            <a:r>
              <a:rPr lang="nl-NL" b="1" dirty="0"/>
              <a:t>Hoe kunnen we neonatale zorg </a:t>
            </a:r>
            <a:r>
              <a:rPr lang="nl-NL" b="1" dirty="0">
                <a:solidFill>
                  <a:srgbClr val="C00000"/>
                </a:solidFill>
              </a:rPr>
              <a:t>verbeteren</a:t>
            </a:r>
            <a:r>
              <a:rPr lang="nl-NL" b="1" dirty="0"/>
              <a:t> met behulp van videoreflectie?</a:t>
            </a:r>
          </a:p>
          <a:p>
            <a:pPr marL="457200" indent="-457200">
              <a:buFont typeface="+mj-lt"/>
              <a:buAutoNum type="arabicPeriod"/>
            </a:pPr>
            <a:endParaRPr lang="nl-NL" b="1" dirty="0"/>
          </a:p>
          <a:p>
            <a:pPr marL="457200" indent="-457200">
              <a:buFont typeface="+mj-lt"/>
              <a:buAutoNum type="arabicPeriod"/>
            </a:pPr>
            <a:endParaRPr lang="nl-NL" b="1" dirty="0"/>
          </a:p>
          <a:p>
            <a:pPr marL="457200" indent="-457200">
              <a:buFont typeface="+mj-lt"/>
              <a:buAutoNum type="arabicPeriod"/>
            </a:pPr>
            <a:endParaRPr lang="nl-NL" b="1" dirty="0"/>
          </a:p>
          <a:p>
            <a:pPr marL="457200" indent="-457200">
              <a:buFont typeface="+mj-lt"/>
              <a:buAutoNum type="arabicPeriod"/>
            </a:pPr>
            <a:endParaRPr lang="nl-NL" b="1" dirty="0"/>
          </a:p>
          <a:p>
            <a:pPr marL="457200" indent="-457200">
              <a:buFont typeface="+mj-lt"/>
              <a:buAutoNum type="arabicPeriod"/>
            </a:pPr>
            <a:r>
              <a:rPr lang="nl-NL" b="1" dirty="0"/>
              <a:t>Wat zijn de </a:t>
            </a:r>
            <a:r>
              <a:rPr lang="nl-NL" b="1" dirty="0">
                <a:solidFill>
                  <a:srgbClr val="C00000"/>
                </a:solidFill>
              </a:rPr>
              <a:t>succesfactoren</a:t>
            </a:r>
            <a:r>
              <a:rPr lang="nl-NL" b="1" dirty="0"/>
              <a:t> en </a:t>
            </a:r>
            <a:r>
              <a:rPr lang="nl-NL" b="1" dirty="0">
                <a:solidFill>
                  <a:srgbClr val="C00000"/>
                </a:solidFill>
              </a:rPr>
              <a:t>randvoorwaarden</a:t>
            </a:r>
            <a:r>
              <a:rPr lang="nl-NL" b="1" dirty="0"/>
              <a:t> van de implementatie videoreflectie?</a:t>
            </a:r>
          </a:p>
          <a:p>
            <a:endParaRPr lang="nl-NL" dirty="0"/>
          </a:p>
        </p:txBody>
      </p:sp>
      <p:sp>
        <p:nvSpPr>
          <p:cNvPr id="4" name="Date Placeholder 3">
            <a:extLst>
              <a:ext uri="{FF2B5EF4-FFF2-40B4-BE49-F238E27FC236}">
                <a16:creationId xmlns:a16="http://schemas.microsoft.com/office/drawing/2014/main" id="{25D7EB2A-FF91-45AA-97BD-FAC741643D25}"/>
              </a:ext>
            </a:extLst>
          </p:cNvPr>
          <p:cNvSpPr>
            <a:spLocks noGrp="1"/>
          </p:cNvSpPr>
          <p:nvPr>
            <p:ph type="dt" sz="half" idx="2"/>
          </p:nvPr>
        </p:nvSpPr>
        <p:spPr/>
        <p:txBody>
          <a:bodyPr/>
          <a:lstStyle/>
          <a:p>
            <a:fld id="{9DC78F07-1A48-F647-9D58-4B23EF4EE06C}" type="datetime5">
              <a:rPr lang="nl-NL" smtClean="0"/>
              <a:t>9-mrt-22</a:t>
            </a:fld>
            <a:endParaRPr lang="en-GB" dirty="0"/>
          </a:p>
        </p:txBody>
      </p:sp>
      <p:sp>
        <p:nvSpPr>
          <p:cNvPr id="5" name="Slide Number Placeholder 4">
            <a:extLst>
              <a:ext uri="{FF2B5EF4-FFF2-40B4-BE49-F238E27FC236}">
                <a16:creationId xmlns:a16="http://schemas.microsoft.com/office/drawing/2014/main" id="{56FC8F41-13A0-4A4E-86DA-A3FF5275063D}"/>
              </a:ext>
            </a:extLst>
          </p:cNvPr>
          <p:cNvSpPr>
            <a:spLocks noGrp="1"/>
          </p:cNvSpPr>
          <p:nvPr>
            <p:ph type="sldNum" sz="quarter" idx="4"/>
          </p:nvPr>
        </p:nvSpPr>
        <p:spPr/>
        <p:txBody>
          <a:bodyPr/>
          <a:lstStyle/>
          <a:p>
            <a:fld id="{5306AC46-015F-6E44-B83A-36E79AEF5356}" type="slidenum">
              <a:rPr lang="en-GB" smtClean="0"/>
              <a:pPr/>
              <a:t>8</a:t>
            </a:fld>
            <a:endParaRPr lang="en-GB" dirty="0"/>
          </a:p>
        </p:txBody>
      </p:sp>
      <p:sp>
        <p:nvSpPr>
          <p:cNvPr id="6" name="Footer Placeholder 5">
            <a:extLst>
              <a:ext uri="{FF2B5EF4-FFF2-40B4-BE49-F238E27FC236}">
                <a16:creationId xmlns:a16="http://schemas.microsoft.com/office/drawing/2014/main" id="{66760562-60CD-4FCA-84D3-E1FB83B284C7}"/>
              </a:ext>
            </a:extLst>
          </p:cNvPr>
          <p:cNvSpPr>
            <a:spLocks noGrp="1"/>
          </p:cNvSpPr>
          <p:nvPr>
            <p:ph type="ftr" sz="quarter" idx="3"/>
          </p:nvPr>
        </p:nvSpPr>
        <p:spPr/>
        <p:txBody>
          <a:bodyPr/>
          <a:lstStyle/>
          <a:p>
            <a:r>
              <a:rPr lang="en-GB" dirty="0"/>
              <a:t>LUMC Willem-Alexander </a:t>
            </a:r>
            <a:r>
              <a:rPr lang="en-GB" dirty="0" err="1"/>
              <a:t>Kinderziekenhuis</a:t>
            </a:r>
            <a:endParaRPr lang="en-GB" dirty="0"/>
          </a:p>
        </p:txBody>
      </p:sp>
      <p:sp>
        <p:nvSpPr>
          <p:cNvPr id="8" name="TextBox 7">
            <a:extLst>
              <a:ext uri="{FF2B5EF4-FFF2-40B4-BE49-F238E27FC236}">
                <a16:creationId xmlns:a16="http://schemas.microsoft.com/office/drawing/2014/main" id="{279513D0-DEB0-4ABE-A781-5167C328F320}"/>
              </a:ext>
            </a:extLst>
          </p:cNvPr>
          <p:cNvSpPr txBox="1"/>
          <p:nvPr/>
        </p:nvSpPr>
        <p:spPr>
          <a:xfrm>
            <a:off x="661407" y="2443418"/>
            <a:ext cx="3336752" cy="1015663"/>
          </a:xfrm>
          <a:prstGeom prst="rect">
            <a:avLst/>
          </a:prstGeom>
          <a:noFill/>
        </p:spPr>
        <p:txBody>
          <a:bodyPr wrap="square" rtlCol="0">
            <a:spAutoFit/>
          </a:bodyPr>
          <a:lstStyle/>
          <a:p>
            <a:pPr marL="342900" indent="-342900">
              <a:buFont typeface="Arial" panose="020B0604020202020204" pitchFamily="34" charset="0"/>
              <a:buChar char="•"/>
            </a:pPr>
            <a:r>
              <a:rPr lang="nl-NL" sz="2000" dirty="0">
                <a:solidFill>
                  <a:schemeClr val="accent6"/>
                </a:solidFill>
                <a:latin typeface="+mn-lt"/>
              </a:rPr>
              <a:t>Intubaties</a:t>
            </a:r>
          </a:p>
          <a:p>
            <a:pPr marL="342900" indent="-342900">
              <a:buFont typeface="Arial" panose="020B0604020202020204" pitchFamily="34" charset="0"/>
              <a:buChar char="•"/>
            </a:pPr>
            <a:r>
              <a:rPr lang="nl-NL" sz="2000" dirty="0">
                <a:solidFill>
                  <a:schemeClr val="accent6"/>
                </a:solidFill>
                <a:latin typeface="+mn-lt"/>
              </a:rPr>
              <a:t>Lijnen inbrengen</a:t>
            </a:r>
          </a:p>
          <a:p>
            <a:pPr marL="342900" indent="-342900">
              <a:buFont typeface="Arial" panose="020B0604020202020204" pitchFamily="34" charset="0"/>
              <a:buChar char="•"/>
            </a:pPr>
            <a:r>
              <a:rPr lang="nl-NL" sz="2000" dirty="0">
                <a:solidFill>
                  <a:schemeClr val="accent6"/>
                </a:solidFill>
                <a:latin typeface="+mn-lt"/>
              </a:rPr>
              <a:t>Neonatale opvang</a:t>
            </a:r>
          </a:p>
        </p:txBody>
      </p:sp>
      <p:sp>
        <p:nvSpPr>
          <p:cNvPr id="9" name="TextBox 8">
            <a:extLst>
              <a:ext uri="{FF2B5EF4-FFF2-40B4-BE49-F238E27FC236}">
                <a16:creationId xmlns:a16="http://schemas.microsoft.com/office/drawing/2014/main" id="{A1AF9180-0DDF-4087-8F40-1F35D01DAAF6}"/>
              </a:ext>
            </a:extLst>
          </p:cNvPr>
          <p:cNvSpPr txBox="1"/>
          <p:nvPr/>
        </p:nvSpPr>
        <p:spPr>
          <a:xfrm>
            <a:off x="256365" y="4651514"/>
            <a:ext cx="4572000" cy="1323439"/>
          </a:xfrm>
          <a:prstGeom prst="rect">
            <a:avLst/>
          </a:prstGeom>
          <a:noFill/>
        </p:spPr>
        <p:txBody>
          <a:bodyPr wrap="square">
            <a:spAutoFit/>
          </a:bodyPr>
          <a:lstStyle/>
          <a:p>
            <a:pPr marL="702900" lvl="2" indent="-342900">
              <a:buFont typeface="Arial" panose="020B0604020202020204" pitchFamily="34" charset="0"/>
              <a:buChar char="•"/>
            </a:pPr>
            <a:r>
              <a:rPr lang="nl-NL" sz="2000" dirty="0">
                <a:solidFill>
                  <a:schemeClr val="accent6"/>
                </a:solidFill>
                <a:latin typeface="+mn-lt"/>
              </a:rPr>
              <a:t>Privacy</a:t>
            </a:r>
          </a:p>
          <a:p>
            <a:pPr marL="702900" lvl="2" indent="-342900">
              <a:buFont typeface="Arial" panose="020B0604020202020204" pitchFamily="34" charset="0"/>
              <a:buChar char="•"/>
            </a:pPr>
            <a:r>
              <a:rPr lang="nl-NL" sz="2000" dirty="0">
                <a:solidFill>
                  <a:schemeClr val="accent6"/>
                </a:solidFill>
                <a:latin typeface="+mn-lt"/>
              </a:rPr>
              <a:t>Technische aspecten</a:t>
            </a:r>
          </a:p>
          <a:p>
            <a:pPr marL="702900" lvl="2" indent="-342900">
              <a:buFont typeface="Arial" panose="020B0604020202020204" pitchFamily="34" charset="0"/>
              <a:buChar char="•"/>
            </a:pPr>
            <a:r>
              <a:rPr lang="nl-NL" sz="2000" dirty="0">
                <a:solidFill>
                  <a:schemeClr val="accent6"/>
                </a:solidFill>
                <a:latin typeface="+mn-lt"/>
              </a:rPr>
              <a:t>Logistiek</a:t>
            </a:r>
          </a:p>
          <a:p>
            <a:pPr marL="702900" lvl="2" indent="-342900">
              <a:buFont typeface="Arial" panose="020B0604020202020204" pitchFamily="34" charset="0"/>
              <a:buChar char="•"/>
            </a:pPr>
            <a:r>
              <a:rPr lang="nl-NL" sz="2000" dirty="0">
                <a:solidFill>
                  <a:schemeClr val="accent6"/>
                </a:solidFill>
                <a:latin typeface="+mn-lt"/>
              </a:rPr>
              <a:t>Veilig leerklimaat</a:t>
            </a:r>
          </a:p>
        </p:txBody>
      </p:sp>
    </p:spTree>
    <p:extLst>
      <p:ext uri="{BB962C8B-B14F-4D97-AF65-F5344CB8AC3E}">
        <p14:creationId xmlns:p14="http://schemas.microsoft.com/office/powerpoint/2010/main" val="99997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7497D7-4936-44F7-99EB-6DADBFA2DA5B}"/>
              </a:ext>
            </a:extLst>
          </p:cNvPr>
          <p:cNvSpPr>
            <a:spLocks noGrp="1"/>
          </p:cNvSpPr>
          <p:nvPr>
            <p:ph type="title"/>
          </p:nvPr>
        </p:nvSpPr>
        <p:spPr>
          <a:xfrm>
            <a:off x="396874" y="-15029"/>
            <a:ext cx="6524625" cy="854075"/>
          </a:xfrm>
        </p:spPr>
        <p:txBody>
          <a:bodyPr wrap="square" anchor="b">
            <a:normAutofit/>
          </a:bodyPr>
          <a:lstStyle/>
          <a:p>
            <a:r>
              <a:rPr lang="nl-NL" dirty="0" err="1"/>
              <a:t>Improving</a:t>
            </a:r>
            <a:r>
              <a:rPr lang="nl-NL" dirty="0"/>
              <a:t> complex care</a:t>
            </a:r>
          </a:p>
        </p:txBody>
      </p:sp>
      <p:sp>
        <p:nvSpPr>
          <p:cNvPr id="3" name="Tijdelijke aanduiding voor datum 2">
            <a:extLst>
              <a:ext uri="{FF2B5EF4-FFF2-40B4-BE49-F238E27FC236}">
                <a16:creationId xmlns:a16="http://schemas.microsoft.com/office/drawing/2014/main" id="{A069E53A-5D73-4200-9419-0F5EF4F5B457}"/>
              </a:ext>
            </a:extLst>
          </p:cNvPr>
          <p:cNvSpPr>
            <a:spLocks noGrp="1"/>
          </p:cNvSpPr>
          <p:nvPr>
            <p:ph type="dt" sz="half" idx="10"/>
          </p:nvPr>
        </p:nvSpPr>
        <p:spPr>
          <a:xfrm>
            <a:off x="8002588" y="6553200"/>
            <a:ext cx="855662" cy="304800"/>
          </a:xfrm>
        </p:spPr>
        <p:txBody>
          <a:bodyPr wrap="square" anchor="ctr">
            <a:normAutofit/>
          </a:bodyPr>
          <a:lstStyle/>
          <a:p>
            <a:pPr>
              <a:spcAft>
                <a:spcPts val="600"/>
              </a:spcAft>
            </a:pPr>
            <a:fld id="{F08A2BDE-C3D2-1949-AFE5-52808CA2C2D1}" type="datetime5">
              <a:rPr lang="nl-NL" smtClean="0"/>
              <a:pPr>
                <a:spcAft>
                  <a:spcPts val="600"/>
                </a:spcAft>
              </a:pPr>
              <a:t>9-mrt-22</a:t>
            </a:fld>
            <a:endParaRPr lang="en-GB"/>
          </a:p>
        </p:txBody>
      </p:sp>
      <p:sp>
        <p:nvSpPr>
          <p:cNvPr id="4" name="Tijdelijke aanduiding voor dianummer 3">
            <a:extLst>
              <a:ext uri="{FF2B5EF4-FFF2-40B4-BE49-F238E27FC236}">
                <a16:creationId xmlns:a16="http://schemas.microsoft.com/office/drawing/2014/main" id="{5B34404F-6423-407B-881C-3C648ED1991A}"/>
              </a:ext>
            </a:extLst>
          </p:cNvPr>
          <p:cNvSpPr>
            <a:spLocks noGrp="1"/>
          </p:cNvSpPr>
          <p:nvPr>
            <p:ph type="sldNum" sz="quarter" idx="12"/>
          </p:nvPr>
        </p:nvSpPr>
        <p:spPr>
          <a:xfrm>
            <a:off x="566738" y="6553200"/>
            <a:ext cx="542395" cy="304800"/>
          </a:xfrm>
        </p:spPr>
        <p:txBody>
          <a:bodyPr wrap="square" anchor="ctr">
            <a:normAutofit/>
          </a:bodyPr>
          <a:lstStyle/>
          <a:p>
            <a:pPr>
              <a:spcAft>
                <a:spcPts val="600"/>
              </a:spcAft>
            </a:pPr>
            <a:fld id="{3C622A6F-56DC-804D-B355-6A0ECE94EB36}" type="slidenum">
              <a:rPr lang="en-GB" smtClean="0"/>
              <a:pPr>
                <a:spcAft>
                  <a:spcPts val="600"/>
                </a:spcAft>
              </a:pPr>
              <a:t>9</a:t>
            </a:fld>
            <a:endParaRPr lang="en-GB"/>
          </a:p>
        </p:txBody>
      </p:sp>
      <p:pic>
        <p:nvPicPr>
          <p:cNvPr id="8" name="Picture 7">
            <a:extLst>
              <a:ext uri="{FF2B5EF4-FFF2-40B4-BE49-F238E27FC236}">
                <a16:creationId xmlns:a16="http://schemas.microsoft.com/office/drawing/2014/main" id="{AF54E0F6-E47B-4DF5-A7DE-912641E563FA}"/>
              </a:ext>
            </a:extLst>
          </p:cNvPr>
          <p:cNvPicPr>
            <a:picLocks noChangeAspect="1"/>
          </p:cNvPicPr>
          <p:nvPr/>
        </p:nvPicPr>
        <p:blipFill>
          <a:blip r:embed="rId3"/>
          <a:stretch>
            <a:fillRect/>
          </a:stretch>
        </p:blipFill>
        <p:spPr>
          <a:xfrm>
            <a:off x="5612421" y="975805"/>
            <a:ext cx="2755359" cy="1754245"/>
          </a:xfrm>
          <a:prstGeom prst="rect">
            <a:avLst/>
          </a:prstGeom>
          <a:noFill/>
          <a:ln>
            <a:noFill/>
          </a:ln>
          <a:effectLst/>
        </p:spPr>
      </p:pic>
      <p:sp>
        <p:nvSpPr>
          <p:cNvPr id="7" name="Tijdelijke aanduiding voor voettekst 6">
            <a:extLst>
              <a:ext uri="{FF2B5EF4-FFF2-40B4-BE49-F238E27FC236}">
                <a16:creationId xmlns:a16="http://schemas.microsoft.com/office/drawing/2014/main" id="{8CB1C09B-4580-4D82-AF85-E513A49A0E08}"/>
              </a:ext>
            </a:extLst>
          </p:cNvPr>
          <p:cNvSpPr>
            <a:spLocks noGrp="1"/>
          </p:cNvSpPr>
          <p:nvPr>
            <p:ph type="ftr" sz="quarter" idx="3"/>
          </p:nvPr>
        </p:nvSpPr>
        <p:spPr>
          <a:xfrm>
            <a:off x="1304925" y="6553200"/>
            <a:ext cx="4708525" cy="304800"/>
          </a:xfrm>
        </p:spPr>
        <p:txBody>
          <a:bodyPr wrap="square" anchor="ctr">
            <a:normAutofit/>
          </a:bodyPr>
          <a:lstStyle/>
          <a:p>
            <a:pPr>
              <a:spcAft>
                <a:spcPts val="600"/>
              </a:spcAft>
            </a:pPr>
            <a:r>
              <a:rPr lang="en-GB"/>
              <a:t>LUMC Willem-Alexander Kinderziekenhuis</a:t>
            </a:r>
          </a:p>
        </p:txBody>
      </p:sp>
      <p:sp>
        <p:nvSpPr>
          <p:cNvPr id="11" name="Ovaal 10">
            <a:extLst>
              <a:ext uri="{FF2B5EF4-FFF2-40B4-BE49-F238E27FC236}">
                <a16:creationId xmlns:a16="http://schemas.microsoft.com/office/drawing/2014/main" id="{AD8E5351-DBBC-4B81-B6BD-AED6DA850A83}"/>
              </a:ext>
            </a:extLst>
          </p:cNvPr>
          <p:cNvSpPr/>
          <p:nvPr/>
        </p:nvSpPr>
        <p:spPr bwMode="auto">
          <a:xfrm>
            <a:off x="659314" y="1370070"/>
            <a:ext cx="1078228" cy="1028033"/>
          </a:xfrm>
          <a:prstGeom prst="ellipse">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2" name="Content Placeholder 2">
            <a:extLst>
              <a:ext uri="{FF2B5EF4-FFF2-40B4-BE49-F238E27FC236}">
                <a16:creationId xmlns:a16="http://schemas.microsoft.com/office/drawing/2014/main" id="{616CF62A-3C3F-40CF-96A7-FB4A362728E4}"/>
              </a:ext>
            </a:extLst>
          </p:cNvPr>
          <p:cNvSpPr txBox="1">
            <a:spLocks/>
          </p:cNvSpPr>
          <p:nvPr/>
        </p:nvSpPr>
        <p:spPr bwMode="auto">
          <a:xfrm>
            <a:off x="689876" y="1558133"/>
            <a:ext cx="1017103" cy="574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a:lstStyle>
          <a:p>
            <a:pPr algn="ctr"/>
            <a:r>
              <a:rPr lang="en-US" sz="1450" b="1" kern="0" dirty="0">
                <a:solidFill>
                  <a:srgbClr val="FF0000"/>
                </a:solidFill>
              </a:rPr>
              <a:t>Action research</a:t>
            </a:r>
          </a:p>
          <a:p>
            <a:pPr marL="342900" indent="-342900">
              <a:buFont typeface="Arial" panose="020B0604020202020204" pitchFamily="34" charset="0"/>
              <a:buChar char="•"/>
            </a:pPr>
            <a:endParaRPr lang="en-US" sz="1800" kern="0" dirty="0">
              <a:solidFill>
                <a:schemeClr val="bg1"/>
              </a:solidFill>
            </a:endParaRPr>
          </a:p>
          <a:p>
            <a:pPr marL="342900" indent="-342900">
              <a:buFont typeface="Arial" panose="020B0604020202020204" pitchFamily="34" charset="0"/>
              <a:buChar char="•"/>
            </a:pPr>
            <a:endParaRPr lang="en-US" sz="1800" kern="0" dirty="0">
              <a:solidFill>
                <a:schemeClr val="bg1"/>
              </a:solidFill>
            </a:endParaRPr>
          </a:p>
          <a:p>
            <a:pPr marL="342900" indent="-342900">
              <a:buFont typeface="Arial" panose="020B0604020202020204" pitchFamily="34" charset="0"/>
              <a:buChar char="•"/>
            </a:pPr>
            <a:endParaRPr lang="en-US" sz="1800" kern="0" dirty="0">
              <a:solidFill>
                <a:schemeClr val="bg1"/>
              </a:solidFill>
            </a:endParaRPr>
          </a:p>
          <a:p>
            <a:pPr marL="342900" indent="-342900">
              <a:buFont typeface="Arial" panose="020B0604020202020204" pitchFamily="34" charset="0"/>
              <a:buChar char="•"/>
            </a:pPr>
            <a:endParaRPr lang="en-US" sz="1800" kern="0" dirty="0">
              <a:solidFill>
                <a:schemeClr val="bg1"/>
              </a:solidFill>
            </a:endParaRPr>
          </a:p>
          <a:p>
            <a:pPr marL="342900" indent="-342900">
              <a:buFont typeface="Arial" panose="020B0604020202020204" pitchFamily="34" charset="0"/>
              <a:buChar char="•"/>
            </a:pPr>
            <a:endParaRPr lang="en-US" sz="1800" kern="0" dirty="0">
              <a:solidFill>
                <a:schemeClr val="bg1"/>
              </a:solidFill>
            </a:endParaRPr>
          </a:p>
          <a:p>
            <a:pPr marL="342900" indent="-342900">
              <a:buFont typeface="Arial" panose="020B0604020202020204" pitchFamily="34" charset="0"/>
              <a:buChar char="•"/>
            </a:pPr>
            <a:endParaRPr lang="en-US" sz="1800" kern="0" dirty="0">
              <a:solidFill>
                <a:schemeClr val="bg1"/>
              </a:solidFill>
            </a:endParaRPr>
          </a:p>
          <a:p>
            <a:pPr marL="342900" indent="-342900">
              <a:buFont typeface="Arial" panose="020B0604020202020204" pitchFamily="34" charset="0"/>
              <a:buChar char="•"/>
            </a:pPr>
            <a:endParaRPr lang="en-US" sz="1800" kern="0" dirty="0">
              <a:solidFill>
                <a:schemeClr val="bg1"/>
              </a:solidFill>
            </a:endParaRPr>
          </a:p>
          <a:p>
            <a:pPr marL="342900" indent="-342900">
              <a:buFont typeface="Arial" panose="020B0604020202020204" pitchFamily="34" charset="0"/>
              <a:buChar char="•"/>
            </a:pPr>
            <a:endParaRPr lang="en-US" sz="1800" kern="0" dirty="0">
              <a:solidFill>
                <a:schemeClr val="bg1"/>
              </a:solidFill>
            </a:endParaRPr>
          </a:p>
          <a:p>
            <a:pPr lvl="1" indent="0">
              <a:buFont typeface="Times" charset="0"/>
              <a:buNone/>
            </a:pPr>
            <a:endParaRPr lang="nl-NL" sz="1800" kern="0" dirty="0">
              <a:solidFill>
                <a:schemeClr val="bg1"/>
              </a:solidFill>
            </a:endParaRPr>
          </a:p>
        </p:txBody>
      </p:sp>
      <p:cxnSp>
        <p:nvCxnSpPr>
          <p:cNvPr id="14" name="Rechte verbindingslijn 7">
            <a:extLst>
              <a:ext uri="{FF2B5EF4-FFF2-40B4-BE49-F238E27FC236}">
                <a16:creationId xmlns:a16="http://schemas.microsoft.com/office/drawing/2014/main" id="{F58D6BB3-4B6C-4F79-8D0F-2DFADE275505}"/>
              </a:ext>
            </a:extLst>
          </p:cNvPr>
          <p:cNvCxnSpPr>
            <a:cxnSpLocks/>
          </p:cNvCxnSpPr>
          <p:nvPr/>
        </p:nvCxnSpPr>
        <p:spPr bwMode="auto">
          <a:xfrm flipV="1">
            <a:off x="1215483" y="2074128"/>
            <a:ext cx="0" cy="4479072"/>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DD9E3128-C3E7-4E6A-A7D5-1C1AE4117C9F}"/>
              </a:ext>
            </a:extLst>
          </p:cNvPr>
          <p:cNvSpPr txBox="1"/>
          <p:nvPr/>
        </p:nvSpPr>
        <p:spPr>
          <a:xfrm>
            <a:off x="2533083" y="1142658"/>
            <a:ext cx="3139419" cy="1323439"/>
          </a:xfrm>
          <a:prstGeom prst="rect">
            <a:avLst/>
          </a:prstGeom>
          <a:noFill/>
        </p:spPr>
        <p:txBody>
          <a:bodyPr wrap="square">
            <a:spAutoFit/>
          </a:bodyPr>
          <a:lstStyle/>
          <a:p>
            <a:pPr indent="-457200"/>
            <a:r>
              <a:rPr lang="nl-NL" sz="2000" b="1" dirty="0" err="1">
                <a:solidFill>
                  <a:schemeClr val="accent6"/>
                </a:solidFill>
                <a:latin typeface="+mn-lt"/>
              </a:rPr>
              <a:t>Observations</a:t>
            </a:r>
            <a:r>
              <a:rPr lang="nl-NL" sz="2000" b="1" dirty="0">
                <a:solidFill>
                  <a:schemeClr val="accent6"/>
                </a:solidFill>
                <a:latin typeface="+mn-lt"/>
              </a:rPr>
              <a:t>, questionnaires, interviews </a:t>
            </a:r>
            <a:r>
              <a:rPr lang="nl-NL" sz="2000" b="1" dirty="0" err="1">
                <a:solidFill>
                  <a:schemeClr val="accent6"/>
                </a:solidFill>
                <a:latin typeface="+mn-lt"/>
              </a:rPr>
              <a:t>and</a:t>
            </a:r>
            <a:r>
              <a:rPr lang="nl-NL" sz="2000" b="1" dirty="0">
                <a:solidFill>
                  <a:schemeClr val="accent6"/>
                </a:solidFill>
                <a:latin typeface="+mn-lt"/>
              </a:rPr>
              <a:t> </a:t>
            </a:r>
            <a:r>
              <a:rPr lang="nl-NL" sz="2000" b="1" dirty="0" err="1">
                <a:solidFill>
                  <a:schemeClr val="accent6"/>
                </a:solidFill>
                <a:latin typeface="+mn-lt"/>
              </a:rPr>
              <a:t>Neoflix</a:t>
            </a:r>
            <a:r>
              <a:rPr lang="nl-NL" sz="2000" b="1" dirty="0">
                <a:solidFill>
                  <a:schemeClr val="accent6"/>
                </a:solidFill>
                <a:latin typeface="+mn-lt"/>
              </a:rPr>
              <a:t> </a:t>
            </a:r>
            <a:r>
              <a:rPr lang="nl-NL" sz="2000" b="1" dirty="0" err="1">
                <a:solidFill>
                  <a:schemeClr val="accent6"/>
                </a:solidFill>
                <a:latin typeface="+mn-lt"/>
              </a:rPr>
              <a:t>evaluation</a:t>
            </a:r>
            <a:r>
              <a:rPr lang="nl-NL" sz="2000" b="1" dirty="0">
                <a:solidFill>
                  <a:schemeClr val="accent6"/>
                </a:solidFill>
                <a:latin typeface="+mn-lt"/>
              </a:rPr>
              <a:t> </a:t>
            </a:r>
            <a:r>
              <a:rPr lang="nl-NL" sz="2000" b="1" dirty="0" err="1">
                <a:solidFill>
                  <a:schemeClr val="accent6"/>
                </a:solidFill>
                <a:latin typeface="+mn-lt"/>
              </a:rPr>
              <a:t>group</a:t>
            </a:r>
            <a:r>
              <a:rPr lang="nl-NL" sz="2000" b="1" dirty="0">
                <a:solidFill>
                  <a:schemeClr val="accent6"/>
                </a:solidFill>
                <a:latin typeface="+mn-lt"/>
              </a:rPr>
              <a:t>.</a:t>
            </a:r>
          </a:p>
        </p:txBody>
      </p:sp>
      <p:sp>
        <p:nvSpPr>
          <p:cNvPr id="26" name="TextBox 25">
            <a:extLst>
              <a:ext uri="{FF2B5EF4-FFF2-40B4-BE49-F238E27FC236}">
                <a16:creationId xmlns:a16="http://schemas.microsoft.com/office/drawing/2014/main" id="{2D81295B-91F3-47BC-A2C9-82ACAA146184}"/>
              </a:ext>
            </a:extLst>
          </p:cNvPr>
          <p:cNvSpPr txBox="1"/>
          <p:nvPr/>
        </p:nvSpPr>
        <p:spPr>
          <a:xfrm>
            <a:off x="1109133" y="4802014"/>
            <a:ext cx="4708517" cy="1323439"/>
          </a:xfrm>
          <a:prstGeom prst="rect">
            <a:avLst/>
          </a:prstGeom>
          <a:noFill/>
        </p:spPr>
        <p:txBody>
          <a:bodyPr wrap="square">
            <a:spAutoFit/>
          </a:bodyPr>
          <a:lstStyle/>
          <a:p>
            <a:pPr marL="702900" lvl="2" indent="-342900">
              <a:buFont typeface="Arial" panose="020B0604020202020204" pitchFamily="34" charset="0"/>
              <a:buChar char="•"/>
            </a:pPr>
            <a:r>
              <a:rPr lang="nl-NL" sz="2000" dirty="0">
                <a:solidFill>
                  <a:schemeClr val="accent6"/>
                </a:solidFill>
                <a:latin typeface="+mn-lt"/>
              </a:rPr>
              <a:t>Privacy</a:t>
            </a:r>
          </a:p>
          <a:p>
            <a:pPr marL="702900" lvl="2" indent="-342900">
              <a:buFont typeface="Arial" panose="020B0604020202020204" pitchFamily="34" charset="0"/>
              <a:buChar char="•"/>
            </a:pPr>
            <a:r>
              <a:rPr lang="nl-NL" sz="2000" dirty="0">
                <a:solidFill>
                  <a:schemeClr val="accent6"/>
                </a:solidFill>
                <a:latin typeface="+mn-lt"/>
              </a:rPr>
              <a:t>Technische aspecten</a:t>
            </a:r>
          </a:p>
          <a:p>
            <a:pPr marL="702900" lvl="2" indent="-342900">
              <a:buFont typeface="Arial" panose="020B0604020202020204" pitchFamily="34" charset="0"/>
              <a:buChar char="•"/>
            </a:pPr>
            <a:r>
              <a:rPr lang="nl-NL" sz="2000" dirty="0">
                <a:solidFill>
                  <a:schemeClr val="accent6"/>
                </a:solidFill>
                <a:latin typeface="+mn-lt"/>
              </a:rPr>
              <a:t>Logistiek</a:t>
            </a:r>
          </a:p>
          <a:p>
            <a:pPr marL="702900" lvl="2" indent="-342900">
              <a:buFont typeface="Arial" panose="020B0604020202020204" pitchFamily="34" charset="0"/>
              <a:buChar char="•"/>
            </a:pPr>
            <a:r>
              <a:rPr lang="nl-NL" sz="2000" dirty="0">
                <a:solidFill>
                  <a:schemeClr val="accent6"/>
                </a:solidFill>
                <a:latin typeface="+mn-lt"/>
              </a:rPr>
              <a:t>Veilig leerklimaat</a:t>
            </a:r>
          </a:p>
        </p:txBody>
      </p:sp>
      <p:sp>
        <p:nvSpPr>
          <p:cNvPr id="27" name="TextBox 26">
            <a:extLst>
              <a:ext uri="{FF2B5EF4-FFF2-40B4-BE49-F238E27FC236}">
                <a16:creationId xmlns:a16="http://schemas.microsoft.com/office/drawing/2014/main" id="{E7BC538A-36BD-4FDD-B130-CBE8CF7D9C07}"/>
              </a:ext>
            </a:extLst>
          </p:cNvPr>
          <p:cNvSpPr txBox="1"/>
          <p:nvPr/>
        </p:nvSpPr>
        <p:spPr>
          <a:xfrm>
            <a:off x="5378002" y="3194275"/>
            <a:ext cx="3401730" cy="1323439"/>
          </a:xfrm>
          <a:prstGeom prst="rect">
            <a:avLst/>
          </a:prstGeom>
          <a:noFill/>
        </p:spPr>
        <p:txBody>
          <a:bodyPr wrap="square" rtlCol="0">
            <a:spAutoFit/>
          </a:bodyPr>
          <a:lstStyle/>
          <a:p>
            <a:pPr marL="342900" indent="-342900">
              <a:buFont typeface="Wingdings" panose="05000000000000000000" pitchFamily="2" charset="2"/>
              <a:buChar char="à"/>
            </a:pPr>
            <a:r>
              <a:rPr lang="en-US" sz="2000" dirty="0">
                <a:solidFill>
                  <a:schemeClr val="accent6"/>
                </a:solidFill>
                <a:latin typeface="+mn-lt"/>
                <a:sym typeface="Wingdings" panose="05000000000000000000" pitchFamily="2" charset="2"/>
              </a:rPr>
              <a:t>Scenario-training</a:t>
            </a:r>
          </a:p>
          <a:p>
            <a:pPr marL="342900" indent="-342900">
              <a:buFont typeface="Wingdings" panose="05000000000000000000" pitchFamily="2" charset="2"/>
              <a:buChar char="à"/>
            </a:pPr>
            <a:r>
              <a:rPr lang="en-US" sz="2000" dirty="0">
                <a:solidFill>
                  <a:schemeClr val="accent6"/>
                </a:solidFill>
                <a:latin typeface="+mn-lt"/>
                <a:sym typeface="Wingdings" panose="05000000000000000000" pitchFamily="2" charset="2"/>
              </a:rPr>
              <a:t>Protocol </a:t>
            </a:r>
            <a:r>
              <a:rPr lang="en-US" sz="2000" dirty="0" err="1">
                <a:solidFill>
                  <a:schemeClr val="accent6"/>
                </a:solidFill>
                <a:latin typeface="+mn-lt"/>
                <a:sym typeface="Wingdings" panose="05000000000000000000" pitchFamily="2" charset="2"/>
              </a:rPr>
              <a:t>aanpassing</a:t>
            </a:r>
            <a:endParaRPr lang="en-US" sz="2000" dirty="0">
              <a:solidFill>
                <a:schemeClr val="accent6"/>
              </a:solidFill>
              <a:latin typeface="+mn-lt"/>
              <a:sym typeface="Wingdings" panose="05000000000000000000" pitchFamily="2" charset="2"/>
            </a:endParaRPr>
          </a:p>
          <a:p>
            <a:pPr marL="342900" indent="-342900">
              <a:buFont typeface="Wingdings" panose="05000000000000000000" pitchFamily="2" charset="2"/>
              <a:buChar char="à"/>
            </a:pPr>
            <a:r>
              <a:rPr lang="en-US" sz="2000" dirty="0">
                <a:solidFill>
                  <a:schemeClr val="accent6"/>
                </a:solidFill>
                <a:latin typeface="+mn-lt"/>
                <a:sym typeface="Wingdings" panose="05000000000000000000" pitchFamily="2" charset="2"/>
              </a:rPr>
              <a:t>Meer </a:t>
            </a:r>
            <a:r>
              <a:rPr lang="en-US" sz="2000" dirty="0" err="1">
                <a:solidFill>
                  <a:schemeClr val="accent6"/>
                </a:solidFill>
                <a:latin typeface="+mn-lt"/>
                <a:sym typeface="Wingdings" panose="05000000000000000000" pitchFamily="2" charset="2"/>
              </a:rPr>
              <a:t>nadruk</a:t>
            </a:r>
            <a:r>
              <a:rPr lang="en-US" sz="2000" dirty="0">
                <a:solidFill>
                  <a:schemeClr val="accent6"/>
                </a:solidFill>
                <a:latin typeface="+mn-lt"/>
                <a:sym typeface="Wingdings" panose="05000000000000000000" pitchFamily="2" charset="2"/>
              </a:rPr>
              <a:t> </a:t>
            </a:r>
            <a:r>
              <a:rPr lang="en-US" sz="2000" dirty="0" err="1">
                <a:solidFill>
                  <a:schemeClr val="accent6"/>
                </a:solidFill>
                <a:latin typeface="+mn-lt"/>
                <a:sym typeface="Wingdings" panose="05000000000000000000" pitchFamily="2" charset="2"/>
              </a:rPr>
              <a:t>communicatie</a:t>
            </a:r>
            <a:r>
              <a:rPr lang="en-US" sz="2000" dirty="0">
                <a:solidFill>
                  <a:schemeClr val="accent6"/>
                </a:solidFill>
                <a:latin typeface="+mn-lt"/>
                <a:sym typeface="Wingdings" panose="05000000000000000000" pitchFamily="2" charset="2"/>
              </a:rPr>
              <a:t> in training</a:t>
            </a:r>
            <a:endParaRPr lang="nl-NL" sz="2000" dirty="0">
              <a:solidFill>
                <a:schemeClr val="accent6"/>
              </a:solidFill>
              <a:latin typeface="+mn-lt"/>
            </a:endParaRPr>
          </a:p>
        </p:txBody>
      </p:sp>
      <p:sp>
        <p:nvSpPr>
          <p:cNvPr id="28" name="TextBox 27">
            <a:extLst>
              <a:ext uri="{FF2B5EF4-FFF2-40B4-BE49-F238E27FC236}">
                <a16:creationId xmlns:a16="http://schemas.microsoft.com/office/drawing/2014/main" id="{31F8A4AB-2BA7-4305-A75E-2179E45D7AD4}"/>
              </a:ext>
            </a:extLst>
          </p:cNvPr>
          <p:cNvSpPr txBox="1"/>
          <p:nvPr/>
        </p:nvSpPr>
        <p:spPr>
          <a:xfrm>
            <a:off x="5382005" y="4816299"/>
            <a:ext cx="3568879" cy="1015663"/>
          </a:xfrm>
          <a:prstGeom prst="rect">
            <a:avLst/>
          </a:prstGeom>
          <a:noFill/>
        </p:spPr>
        <p:txBody>
          <a:bodyPr wrap="square" rtlCol="0">
            <a:spAutoFit/>
          </a:bodyPr>
          <a:lstStyle/>
          <a:p>
            <a:pPr marL="342900" indent="-342900">
              <a:buFont typeface="Wingdings" panose="05000000000000000000" pitchFamily="2" charset="2"/>
              <a:buChar char="à"/>
            </a:pPr>
            <a:r>
              <a:rPr lang="nl-NL" sz="2000" dirty="0">
                <a:solidFill>
                  <a:schemeClr val="accent6"/>
                </a:solidFill>
                <a:latin typeface="+mn-lt"/>
                <a:sym typeface="Wingdings" panose="05000000000000000000" pitchFamily="2" charset="2"/>
              </a:rPr>
              <a:t>Draadloze microfoons</a:t>
            </a:r>
          </a:p>
          <a:p>
            <a:pPr marL="342900" indent="-342900">
              <a:buFont typeface="Wingdings" panose="05000000000000000000" pitchFamily="2" charset="2"/>
              <a:buChar char="à"/>
            </a:pPr>
            <a:r>
              <a:rPr lang="en-US" sz="2000" dirty="0" err="1">
                <a:solidFill>
                  <a:schemeClr val="accent6"/>
                </a:solidFill>
                <a:latin typeface="+mn-lt"/>
                <a:sym typeface="Wingdings" panose="05000000000000000000" pitchFamily="2" charset="2"/>
              </a:rPr>
              <a:t>Verandering</a:t>
            </a:r>
            <a:r>
              <a:rPr lang="en-US" sz="2000" dirty="0">
                <a:solidFill>
                  <a:schemeClr val="accent6"/>
                </a:solidFill>
                <a:latin typeface="+mn-lt"/>
                <a:sym typeface="Wingdings" panose="05000000000000000000" pitchFamily="2" charset="2"/>
              </a:rPr>
              <a:t> in </a:t>
            </a:r>
            <a:r>
              <a:rPr lang="nl-NL" sz="2000" dirty="0">
                <a:solidFill>
                  <a:schemeClr val="accent6"/>
                </a:solidFill>
                <a:latin typeface="+mn-lt"/>
                <a:sym typeface="Wingdings" panose="05000000000000000000" pitchFamily="2" charset="2"/>
              </a:rPr>
              <a:t>starttijd</a:t>
            </a:r>
          </a:p>
          <a:p>
            <a:pPr marL="342900" indent="-342900">
              <a:buFont typeface="Wingdings" panose="05000000000000000000" pitchFamily="2" charset="2"/>
              <a:buChar char="à"/>
            </a:pPr>
            <a:r>
              <a:rPr lang="en-US" sz="2000" dirty="0">
                <a:solidFill>
                  <a:schemeClr val="accent6"/>
                </a:solidFill>
                <a:latin typeface="+mn-lt"/>
                <a:sym typeface="Wingdings" panose="05000000000000000000" pitchFamily="2" charset="2"/>
              </a:rPr>
              <a:t>Taken </a:t>
            </a:r>
            <a:r>
              <a:rPr lang="en-US" sz="2000" dirty="0" err="1">
                <a:solidFill>
                  <a:schemeClr val="accent6"/>
                </a:solidFill>
                <a:latin typeface="+mn-lt"/>
                <a:sym typeface="Wingdings" panose="05000000000000000000" pitchFamily="2" charset="2"/>
              </a:rPr>
              <a:t>voorzitter</a:t>
            </a:r>
            <a:endParaRPr lang="nl-NL" sz="2000" dirty="0">
              <a:solidFill>
                <a:schemeClr val="accent6"/>
              </a:solidFill>
              <a:latin typeface="+mn-lt"/>
            </a:endParaRPr>
          </a:p>
        </p:txBody>
      </p:sp>
      <p:sp>
        <p:nvSpPr>
          <p:cNvPr id="29" name="TextBox 28">
            <a:extLst>
              <a:ext uri="{FF2B5EF4-FFF2-40B4-BE49-F238E27FC236}">
                <a16:creationId xmlns:a16="http://schemas.microsoft.com/office/drawing/2014/main" id="{AF80E23D-51BA-478E-86E4-A5E9B243C9A7}"/>
              </a:ext>
            </a:extLst>
          </p:cNvPr>
          <p:cNvSpPr txBox="1"/>
          <p:nvPr/>
        </p:nvSpPr>
        <p:spPr>
          <a:xfrm>
            <a:off x="1478500" y="2833747"/>
            <a:ext cx="3599761" cy="769441"/>
          </a:xfrm>
          <a:prstGeom prst="rect">
            <a:avLst/>
          </a:prstGeom>
          <a:noFill/>
        </p:spPr>
        <p:txBody>
          <a:bodyPr wrap="square" rtlCol="0">
            <a:spAutoFit/>
          </a:bodyPr>
          <a:lstStyle/>
          <a:p>
            <a:r>
              <a:rPr lang="nl-NL" sz="2000" b="1" dirty="0">
                <a:solidFill>
                  <a:schemeClr val="accent6"/>
                </a:solidFill>
                <a:latin typeface="+mn-lt"/>
              </a:rPr>
              <a:t>Leren van dagelijkse praktijk:</a:t>
            </a:r>
          </a:p>
          <a:p>
            <a:endParaRPr lang="nl-NL" dirty="0"/>
          </a:p>
        </p:txBody>
      </p:sp>
      <p:sp>
        <p:nvSpPr>
          <p:cNvPr id="30" name="TextBox 29">
            <a:extLst>
              <a:ext uri="{FF2B5EF4-FFF2-40B4-BE49-F238E27FC236}">
                <a16:creationId xmlns:a16="http://schemas.microsoft.com/office/drawing/2014/main" id="{52E90726-B4A4-4E02-BA16-C288EF182981}"/>
              </a:ext>
            </a:extLst>
          </p:cNvPr>
          <p:cNvSpPr txBox="1"/>
          <p:nvPr/>
        </p:nvSpPr>
        <p:spPr>
          <a:xfrm>
            <a:off x="1478499" y="4442104"/>
            <a:ext cx="2287501" cy="769441"/>
          </a:xfrm>
          <a:prstGeom prst="rect">
            <a:avLst/>
          </a:prstGeom>
          <a:noFill/>
        </p:spPr>
        <p:txBody>
          <a:bodyPr wrap="square" rtlCol="0">
            <a:spAutoFit/>
          </a:bodyPr>
          <a:lstStyle/>
          <a:p>
            <a:r>
              <a:rPr lang="nl-NL" sz="2000" b="1" dirty="0">
                <a:solidFill>
                  <a:schemeClr val="accent6"/>
                </a:solidFill>
                <a:latin typeface="+mn-lt"/>
              </a:rPr>
              <a:t>Implementatie:</a:t>
            </a:r>
          </a:p>
          <a:p>
            <a:endParaRPr lang="nl-NL" dirty="0"/>
          </a:p>
        </p:txBody>
      </p:sp>
      <p:sp>
        <p:nvSpPr>
          <p:cNvPr id="31" name="TextBox 30">
            <a:extLst>
              <a:ext uri="{FF2B5EF4-FFF2-40B4-BE49-F238E27FC236}">
                <a16:creationId xmlns:a16="http://schemas.microsoft.com/office/drawing/2014/main" id="{61216140-944F-4104-831F-84A09F8CB97C}"/>
              </a:ext>
            </a:extLst>
          </p:cNvPr>
          <p:cNvSpPr txBox="1"/>
          <p:nvPr/>
        </p:nvSpPr>
        <p:spPr>
          <a:xfrm>
            <a:off x="1478499" y="3218467"/>
            <a:ext cx="3336752" cy="1015663"/>
          </a:xfrm>
          <a:prstGeom prst="rect">
            <a:avLst/>
          </a:prstGeom>
          <a:noFill/>
        </p:spPr>
        <p:txBody>
          <a:bodyPr wrap="square" rtlCol="0">
            <a:spAutoFit/>
          </a:bodyPr>
          <a:lstStyle/>
          <a:p>
            <a:pPr marL="342900" indent="-342900">
              <a:buFont typeface="Arial" panose="020B0604020202020204" pitchFamily="34" charset="0"/>
              <a:buChar char="•"/>
            </a:pPr>
            <a:r>
              <a:rPr lang="nl-NL" sz="2000" dirty="0">
                <a:solidFill>
                  <a:schemeClr val="accent6"/>
                </a:solidFill>
                <a:latin typeface="+mn-lt"/>
              </a:rPr>
              <a:t>Intubaties</a:t>
            </a:r>
          </a:p>
          <a:p>
            <a:pPr marL="342900" indent="-342900">
              <a:buFont typeface="Arial" panose="020B0604020202020204" pitchFamily="34" charset="0"/>
              <a:buChar char="•"/>
            </a:pPr>
            <a:r>
              <a:rPr lang="nl-NL" sz="2000" dirty="0">
                <a:solidFill>
                  <a:schemeClr val="accent6"/>
                </a:solidFill>
                <a:latin typeface="+mn-lt"/>
              </a:rPr>
              <a:t>Lijnen inbrengen</a:t>
            </a:r>
          </a:p>
          <a:p>
            <a:pPr marL="342900" indent="-342900">
              <a:buFont typeface="Arial" panose="020B0604020202020204" pitchFamily="34" charset="0"/>
              <a:buChar char="•"/>
            </a:pPr>
            <a:r>
              <a:rPr lang="nl-NL" sz="2000" dirty="0">
                <a:solidFill>
                  <a:schemeClr val="accent6"/>
                </a:solidFill>
                <a:latin typeface="+mn-lt"/>
              </a:rPr>
              <a:t>Neonatale opvang</a:t>
            </a:r>
          </a:p>
        </p:txBody>
      </p:sp>
    </p:spTree>
    <p:extLst>
      <p:ext uri="{BB962C8B-B14F-4D97-AF65-F5344CB8AC3E}">
        <p14:creationId xmlns:p14="http://schemas.microsoft.com/office/powerpoint/2010/main" val="421751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Lst>
  </p:timing>
</p:sld>
</file>

<file path=ppt/theme/theme1.xml><?xml version="1.0" encoding="utf-8"?>
<a:theme xmlns:a="http://schemas.openxmlformats.org/drawingml/2006/main" name="LUMC WAKZ Basispresentatie_NL">
  <a:themeElements>
    <a:clrScheme name="Aangepast 30">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UMC WAKZ Basispresentatie_NL.potx" id="{EB4F53B0-07F2-4E34-980C-25CC7A7700AE}" vid="{815111B7-241C-4F70-AF56-28A9B77E88EB}"/>
    </a:ext>
  </a:ext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LUMC WAKZ Basispresentatie_NL</Template>
  <TotalTime>6749</TotalTime>
  <Words>706</Words>
  <Application>Microsoft Office PowerPoint</Application>
  <PresentationFormat>On-screen Show (4:3)</PresentationFormat>
  <Paragraphs>189</Paragraphs>
  <Slides>12</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Times</vt:lpstr>
      <vt:lpstr>Wingdings</vt:lpstr>
      <vt:lpstr>LUMC WAKZ Basispresentatie_NL</vt:lpstr>
      <vt:lpstr>Videoreflectie van (acute) neonatale interventies</vt:lpstr>
      <vt:lpstr>NICU | opnemen van zorg</vt:lpstr>
      <vt:lpstr>NICU | opnemen van zorg</vt:lpstr>
      <vt:lpstr>TRAILER</vt:lpstr>
      <vt:lpstr>Video reflection</vt:lpstr>
      <vt:lpstr>Video reflection</vt:lpstr>
      <vt:lpstr>NEOFLIX  | video-reflexieve sessies</vt:lpstr>
      <vt:lpstr>NEOFLIX | studie</vt:lpstr>
      <vt:lpstr>Improving complex care</vt:lpstr>
      <vt:lpstr>Actieonderzoek</vt:lpstr>
      <vt:lpstr>Waar staan we nu</vt:lpstr>
      <vt:lpstr>PowerPoint Presentation</vt:lpstr>
    </vt:vector>
  </TitlesOfParts>
  <Company>LUMC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sjjansen</dc:creator>
  <cp:lastModifiedBy>Heesters, V. (WAKZ)</cp:lastModifiedBy>
  <cp:revision>737</cp:revision>
  <dcterms:created xsi:type="dcterms:W3CDTF">2018-11-26T14:17:47Z</dcterms:created>
  <dcterms:modified xsi:type="dcterms:W3CDTF">2022-03-09T09:07:39Z</dcterms:modified>
</cp:coreProperties>
</file>